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2" r:id="rId5"/>
    <p:sldId id="259" r:id="rId6"/>
    <p:sldId id="261"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194"/>
  </p:normalViewPr>
  <p:slideViewPr>
    <p:cSldViewPr snapToGrid="0" snapToObjects="1">
      <p:cViewPr varScale="1">
        <p:scale>
          <a:sx n="73" d="100"/>
          <a:sy n="73" d="100"/>
        </p:scale>
        <p:origin x="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26D5C-45DC-9F45-B8D2-D6BCA4B53552}" type="datetimeFigureOut">
              <a:rPr lang="en-US" smtClean="0"/>
              <a:t>9/10/18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89A0E-E9C1-A248-8614-27EBF8732E56}" type="slidenum">
              <a:rPr lang="en-US" smtClean="0"/>
              <a:t>‹#›</a:t>
            </a:fld>
            <a:endParaRPr lang="en-US"/>
          </a:p>
        </p:txBody>
      </p:sp>
    </p:spTree>
    <p:extLst>
      <p:ext uri="{BB962C8B-B14F-4D97-AF65-F5344CB8AC3E}">
        <p14:creationId xmlns:p14="http://schemas.microsoft.com/office/powerpoint/2010/main" val="101341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8FCBB9-656E-A748-A4D2-CD964306A05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212937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FCBB9-656E-A748-A4D2-CD964306A05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49868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FCBB9-656E-A748-A4D2-CD964306A05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19372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FCBB9-656E-A748-A4D2-CD964306A05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52152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FCBB9-656E-A748-A4D2-CD964306A05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131518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FCBB9-656E-A748-A4D2-CD964306A054}"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31000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FCBB9-656E-A748-A4D2-CD964306A054}" type="datetimeFigureOut">
              <a:rPr lang="en-US" smtClean="0"/>
              <a:t>9/10/18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50788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FCBB9-656E-A748-A4D2-CD964306A054}" type="datetimeFigureOut">
              <a:rPr lang="en-US" smtClean="0"/>
              <a:t>9/10/18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191746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CBB9-656E-A748-A4D2-CD964306A054}" type="datetimeFigureOut">
              <a:rPr lang="en-US" smtClean="0"/>
              <a:t>9/10/18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173569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FCBB9-656E-A748-A4D2-CD964306A054}"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33761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FCBB9-656E-A748-A4D2-CD964306A054}"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3B198-19F6-544B-85AC-9A7B63BA19FB}" type="slidenum">
              <a:rPr lang="en-US" smtClean="0"/>
              <a:t>‹#›</a:t>
            </a:fld>
            <a:endParaRPr lang="en-US"/>
          </a:p>
        </p:txBody>
      </p:sp>
    </p:spTree>
    <p:extLst>
      <p:ext uri="{BB962C8B-B14F-4D97-AF65-F5344CB8AC3E}">
        <p14:creationId xmlns:p14="http://schemas.microsoft.com/office/powerpoint/2010/main" val="667644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CBB9-656E-A748-A4D2-CD964306A054}" type="datetimeFigureOut">
              <a:rPr lang="en-US" smtClean="0"/>
              <a:t>9/10/18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3B198-19F6-544B-85AC-9A7B63BA19FB}" type="slidenum">
              <a:rPr lang="en-US" smtClean="0"/>
              <a:t>‹#›</a:t>
            </a:fld>
            <a:endParaRPr lang="en-US"/>
          </a:p>
        </p:txBody>
      </p:sp>
    </p:spTree>
    <p:extLst>
      <p:ext uri="{BB962C8B-B14F-4D97-AF65-F5344CB8AC3E}">
        <p14:creationId xmlns:p14="http://schemas.microsoft.com/office/powerpoint/2010/main" val="91600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214" y="0"/>
            <a:ext cx="9298051" cy="12721924"/>
          </a:xfrm>
          <a:prstGeom prst="rect">
            <a:avLst/>
          </a:prstGeom>
        </p:spPr>
      </p:pic>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1049214" y="-500062"/>
            <a:ext cx="9144000" cy="2387600"/>
          </a:xfrm>
        </p:spPr>
        <p:txBody>
          <a:bodyPr/>
          <a:lstStyle/>
          <a:p>
            <a:r>
              <a:rPr lang="en-US" dirty="0" smtClean="0">
                <a:ln w="0"/>
                <a:solidFill>
                  <a:schemeClr val="bg1"/>
                </a:solidFill>
                <a:effectLst>
                  <a:outerShdw blurRad="38100" dist="19050" dir="2700000" algn="tl" rotWithShape="0">
                    <a:schemeClr val="dk1">
                      <a:alpha val="40000"/>
                    </a:schemeClr>
                  </a:outerShdw>
                </a:effectLst>
              </a:rPr>
              <a:t>Illuminated Manuscripts</a:t>
            </a:r>
            <a:endParaRPr lang="en-US"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56196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9774" y="0"/>
            <a:ext cx="4733134" cy="7039534"/>
          </a:xfrm>
        </p:spPr>
      </p:pic>
    </p:spTree>
    <p:extLst>
      <p:ext uri="{BB962C8B-B14F-4D97-AF65-F5344CB8AC3E}">
        <p14:creationId xmlns:p14="http://schemas.microsoft.com/office/powerpoint/2010/main" val="188841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9548" y="-174474"/>
            <a:ext cx="5502201" cy="7173152"/>
          </a:xfrm>
        </p:spPr>
      </p:pic>
    </p:spTree>
    <p:extLst>
      <p:ext uri="{BB962C8B-B14F-4D97-AF65-F5344CB8AC3E}">
        <p14:creationId xmlns:p14="http://schemas.microsoft.com/office/powerpoint/2010/main" val="77466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4061" y="-32040"/>
            <a:ext cx="5162062" cy="6890040"/>
          </a:xfrm>
        </p:spPr>
      </p:pic>
    </p:spTree>
    <p:extLst>
      <p:ext uri="{BB962C8B-B14F-4D97-AF65-F5344CB8AC3E}">
        <p14:creationId xmlns:p14="http://schemas.microsoft.com/office/powerpoint/2010/main" val="172683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3412" y="0"/>
            <a:ext cx="5367618" cy="7061654"/>
          </a:xfrm>
        </p:spPr>
      </p:pic>
    </p:spTree>
    <p:extLst>
      <p:ext uri="{BB962C8B-B14F-4D97-AF65-F5344CB8AC3E}">
        <p14:creationId xmlns:p14="http://schemas.microsoft.com/office/powerpoint/2010/main" val="185451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One?</a:t>
            </a:r>
            <a:endParaRPr lang="en-US" dirty="0"/>
          </a:p>
        </p:txBody>
      </p:sp>
      <p:sp>
        <p:nvSpPr>
          <p:cNvPr id="3" name="Content Placeholder 2"/>
          <p:cNvSpPr>
            <a:spLocks noGrp="1"/>
          </p:cNvSpPr>
          <p:nvPr>
            <p:ph idx="1"/>
          </p:nvPr>
        </p:nvSpPr>
        <p:spPr>
          <a:xfrm>
            <a:off x="838200" y="1622914"/>
            <a:ext cx="4824046" cy="4351338"/>
          </a:xfrm>
        </p:spPr>
        <p:txBody>
          <a:bodyPr>
            <a:normAutofit fontScale="92500" lnSpcReduction="10000"/>
          </a:bodyPr>
          <a:lstStyle/>
          <a:p>
            <a:r>
              <a:rPr lang="en-US" dirty="0"/>
              <a:t>In the Middle Ages all books were hand-written original works of art. These “illuminated” manuscripts were so called because of their frequent incorporation of gold or sometimes silver leaf onto the page. Illumination comes from the Latin word </a:t>
            </a:r>
            <a:r>
              <a:rPr lang="en-US" dirty="0" err="1"/>
              <a:t>illuminare</a:t>
            </a:r>
            <a:r>
              <a:rPr lang="en-US" dirty="0"/>
              <a:t>, meaning “light up,” and when one sees one of these brilliant manuscripts in person, the term makes sense.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756" y="-217722"/>
            <a:ext cx="6000244" cy="7432177"/>
          </a:xfrm>
          <a:prstGeom prst="rect">
            <a:avLst/>
          </a:prstGeom>
        </p:spPr>
      </p:pic>
    </p:spTree>
    <p:extLst>
      <p:ext uri="{BB962C8B-B14F-4D97-AF65-F5344CB8AC3E}">
        <p14:creationId xmlns:p14="http://schemas.microsoft.com/office/powerpoint/2010/main" val="1039720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One?</a:t>
            </a:r>
            <a:endParaRPr lang="en-US" dirty="0"/>
          </a:p>
        </p:txBody>
      </p:sp>
      <p:sp>
        <p:nvSpPr>
          <p:cNvPr id="3" name="Content Placeholder 2"/>
          <p:cNvSpPr>
            <a:spLocks noGrp="1"/>
          </p:cNvSpPr>
          <p:nvPr>
            <p:ph idx="1"/>
          </p:nvPr>
        </p:nvSpPr>
        <p:spPr>
          <a:xfrm>
            <a:off x="838200" y="1825625"/>
            <a:ext cx="5316415" cy="4351338"/>
          </a:xfrm>
        </p:spPr>
        <p:txBody>
          <a:bodyPr>
            <a:normAutofit lnSpcReduction="10000"/>
          </a:bodyPr>
          <a:lstStyle/>
          <a:p>
            <a:r>
              <a:rPr lang="en-US" dirty="0"/>
              <a:t>The earliest surviving illuminated manuscripts date from the 5th century, though it was not until about 1100 that the production of manuscripts began to flourish in earnest. This “golden age” of manuscript illumination lasted until the arrival of Gutenberg’s printing press in 1450-55, signaling the beginning of the end of hand-made illuminated manuscripts.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756" y="-217722"/>
            <a:ext cx="6000244" cy="7432177"/>
          </a:xfrm>
          <a:prstGeom prst="rect">
            <a:avLst/>
          </a:prstGeom>
        </p:spPr>
      </p:pic>
    </p:spTree>
    <p:extLst>
      <p:ext uri="{BB962C8B-B14F-4D97-AF65-F5344CB8AC3E}">
        <p14:creationId xmlns:p14="http://schemas.microsoft.com/office/powerpoint/2010/main" val="1229676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071" y="-351693"/>
            <a:ext cx="13044530" cy="7337548"/>
          </a:xfrm>
        </p:spPr>
      </p:pic>
    </p:spTree>
    <p:extLst>
      <p:ext uri="{BB962C8B-B14F-4D97-AF65-F5344CB8AC3E}">
        <p14:creationId xmlns:p14="http://schemas.microsoft.com/office/powerpoint/2010/main" val="89196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3562" y="0"/>
            <a:ext cx="6788700" cy="6788700"/>
          </a:xfrm>
        </p:spPr>
      </p:pic>
    </p:spTree>
    <p:extLst>
      <p:ext uri="{BB962C8B-B14F-4D97-AF65-F5344CB8AC3E}">
        <p14:creationId xmlns:p14="http://schemas.microsoft.com/office/powerpoint/2010/main" val="1942691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7785" y="-820187"/>
            <a:ext cx="15122769" cy="8506558"/>
          </a:xfrm>
        </p:spPr>
      </p:pic>
    </p:spTree>
    <p:extLst>
      <p:ext uri="{BB962C8B-B14F-4D97-AF65-F5344CB8AC3E}">
        <p14:creationId xmlns:p14="http://schemas.microsoft.com/office/powerpoint/2010/main" val="1845353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a:t>
            </a:r>
            <a:r>
              <a:rPr lang="en-US" smtClean="0"/>
              <a:t>be doing:</a:t>
            </a:r>
            <a:endParaRPr lang="en-US"/>
          </a:p>
        </p:txBody>
      </p:sp>
      <p:sp>
        <p:nvSpPr>
          <p:cNvPr id="5" name="Content Placeholder 4"/>
          <p:cNvSpPr>
            <a:spLocks noGrp="1"/>
          </p:cNvSpPr>
          <p:nvPr>
            <p:ph idx="1"/>
          </p:nvPr>
        </p:nvSpPr>
        <p:spPr/>
        <p:txBody>
          <a:bodyPr/>
          <a:lstStyle/>
          <a:p>
            <a:pPr marL="0" indent="0">
              <a:buNone/>
            </a:pPr>
            <a:r>
              <a:rPr lang="en-US" b="1" dirty="0" smtClean="0"/>
              <a:t>Brainstorm ideas in sketchbook!</a:t>
            </a:r>
            <a:endParaRPr lang="en-US" b="1" dirty="0"/>
          </a:p>
          <a:p>
            <a:pPr marL="0" indent="0">
              <a:buNone/>
            </a:pPr>
            <a:r>
              <a:rPr lang="en-US" dirty="0" smtClean="0"/>
              <a:t>List AND Draw </a:t>
            </a:r>
            <a:r>
              <a:rPr lang="en-US" dirty="0" smtClean="0"/>
              <a:t>10 patterns/symbols that represent YOU. </a:t>
            </a:r>
          </a:p>
          <a:p>
            <a:pPr marL="0" indent="0">
              <a:buNone/>
            </a:pPr>
            <a:endParaRPr lang="en-US" dirty="0" smtClean="0"/>
          </a:p>
          <a:p>
            <a:pPr marL="0" indent="0">
              <a:buNone/>
            </a:pPr>
            <a:r>
              <a:rPr lang="en-US" dirty="0" smtClean="0"/>
              <a:t>Decide on Letter. Will you use your first or last initial???</a:t>
            </a:r>
          </a:p>
          <a:p>
            <a:pPr marL="0" indent="0">
              <a:buNone/>
            </a:pPr>
            <a:endParaRPr lang="en-US" dirty="0" smtClean="0"/>
          </a:p>
          <a:p>
            <a:pPr marL="0" indent="0">
              <a:buNone/>
            </a:pPr>
            <a:r>
              <a:rPr lang="en-US" dirty="0" smtClean="0"/>
              <a:t>Pick </a:t>
            </a:r>
            <a:r>
              <a:rPr lang="en-US" dirty="0" smtClean="0"/>
              <a:t>font (Style of lettering) </a:t>
            </a:r>
            <a:r>
              <a:rPr lang="en-US" dirty="0" smtClean="0"/>
              <a:t>and practice! (Examples in handout)</a:t>
            </a:r>
          </a:p>
        </p:txBody>
      </p:sp>
    </p:spTree>
    <p:extLst>
      <p:ext uri="{BB962C8B-B14F-4D97-AF65-F5344CB8AC3E}">
        <p14:creationId xmlns:p14="http://schemas.microsoft.com/office/powerpoint/2010/main" val="1827361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774" y="0"/>
            <a:ext cx="6756888" cy="6756888"/>
          </a:xfrm>
        </p:spPr>
      </p:pic>
    </p:spTree>
    <p:extLst>
      <p:ext uri="{BB962C8B-B14F-4D97-AF65-F5344CB8AC3E}">
        <p14:creationId xmlns:p14="http://schemas.microsoft.com/office/powerpoint/2010/main" val="3534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283" t="8474"/>
          <a:stretch/>
        </p:blipFill>
        <p:spPr>
          <a:xfrm>
            <a:off x="3569677" y="0"/>
            <a:ext cx="5486401" cy="6969948"/>
          </a:xfrm>
        </p:spPr>
      </p:pic>
    </p:spTree>
    <p:extLst>
      <p:ext uri="{BB962C8B-B14F-4D97-AF65-F5344CB8AC3E}">
        <p14:creationId xmlns:p14="http://schemas.microsoft.com/office/powerpoint/2010/main" val="1286532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185</Words>
  <Application>Microsoft Macintosh PowerPoint</Application>
  <PresentationFormat>Widescreen</PresentationFormat>
  <Paragraphs>12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Illuminated Manuscripts</vt:lpstr>
      <vt:lpstr>So What Is One?</vt:lpstr>
      <vt:lpstr>So What Is One?</vt:lpstr>
      <vt:lpstr>PowerPoint Presentation</vt:lpstr>
      <vt:lpstr>PowerPoint Presentation</vt:lpstr>
      <vt:lpstr>PowerPoint Presentation</vt:lpstr>
      <vt:lpstr>What YOU will be doing: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Illuminated Manuscripts</dc:title>
  <dc:creator>Microsoft Office User</dc:creator>
  <cp:lastModifiedBy>Alyssa Harper</cp:lastModifiedBy>
  <cp:revision>5</cp:revision>
  <dcterms:created xsi:type="dcterms:W3CDTF">2017-09-02T20:17:45Z</dcterms:created>
  <dcterms:modified xsi:type="dcterms:W3CDTF">2018-09-10T19:50:38Z</dcterms:modified>
</cp:coreProperties>
</file>