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2" r:id="rId7"/>
    <p:sldId id="263" r:id="rId8"/>
    <p:sldId id="261" r:id="rId9"/>
    <p:sldId id="264" r:id="rId10"/>
    <p:sldId id="270" r:id="rId11"/>
    <p:sldId id="265" r:id="rId12"/>
    <p:sldId id="266" r:id="rId13"/>
    <p:sldId id="269"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94"/>
    <p:restoredTop sz="94673"/>
  </p:normalViewPr>
  <p:slideViewPr>
    <p:cSldViewPr snapToGrid="0" snapToObjects="1">
      <p:cViewPr varScale="1">
        <p:scale>
          <a:sx n="87" d="100"/>
          <a:sy n="87" d="100"/>
        </p:scale>
        <p:origin x="22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1B5E-BB0F-714A-9508-8EF3CDFA90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7E175-60CE-9B4E-85C5-D2D4075D3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437D5F-346D-7D41-9556-2583ED0A80EE}"/>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5" name="Footer Placeholder 4">
            <a:extLst>
              <a:ext uri="{FF2B5EF4-FFF2-40B4-BE49-F238E27FC236}">
                <a16:creationId xmlns:a16="http://schemas.microsoft.com/office/drawing/2014/main" id="{EA133DC4-0D61-D141-9424-23D7DA1A0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A3313-613E-E74A-BE73-EB5B23704568}"/>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350713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74F83-57F8-9345-AF23-119AEFCD1A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588220-624A-204F-A787-D662FAE8DC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A3367-9A0B-A242-A749-077DDB50B0F9}"/>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5" name="Footer Placeholder 4">
            <a:extLst>
              <a:ext uri="{FF2B5EF4-FFF2-40B4-BE49-F238E27FC236}">
                <a16:creationId xmlns:a16="http://schemas.microsoft.com/office/drawing/2014/main" id="{E44CB924-76BC-294F-84E6-CEBCEF4FD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04AF4-77FD-A744-8540-883D352AAF95}"/>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3453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2C5E05-5D3D-3644-BA56-5B8256A21A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6F7615-0208-9447-AAC7-B04715AC58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3FB1A-55CE-1540-834C-24B0CE0F5089}"/>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5" name="Footer Placeholder 4">
            <a:extLst>
              <a:ext uri="{FF2B5EF4-FFF2-40B4-BE49-F238E27FC236}">
                <a16:creationId xmlns:a16="http://schemas.microsoft.com/office/drawing/2014/main" id="{0052FAD8-AFF0-0749-8B9B-CFBC48B98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D0264-455D-F547-984C-18333A8EB165}"/>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289132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166F-40E8-1645-86E4-FD2DB4C60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C304B-39E3-5049-AC81-8C81970BCB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F6E2F-2954-B64C-B1CE-151419E2EC0F}"/>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5" name="Footer Placeholder 4">
            <a:extLst>
              <a:ext uri="{FF2B5EF4-FFF2-40B4-BE49-F238E27FC236}">
                <a16:creationId xmlns:a16="http://schemas.microsoft.com/office/drawing/2014/main" id="{1FC442AF-6824-C843-BB18-C6241FA5A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26D88-A263-F342-A07E-FABF2614CCDB}"/>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127738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3E55-F815-6541-8BC2-DFA285C999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5CF21B-5F1D-444E-8B03-269AE3AC38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05A484-E11B-3743-BAF4-71DD971FCAD7}"/>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5" name="Footer Placeholder 4">
            <a:extLst>
              <a:ext uri="{FF2B5EF4-FFF2-40B4-BE49-F238E27FC236}">
                <a16:creationId xmlns:a16="http://schemas.microsoft.com/office/drawing/2014/main" id="{0CFC28C9-C547-CB4D-A467-30D9CBAAB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F584B-190E-134D-BD07-AFEF8217B775}"/>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34536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8E92-3FC1-7B48-9E92-D89E467B0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E0A12-D37A-694B-BA7A-C844E09BB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E9774-5149-BE42-B659-E8CAC1C507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9A26F0-6AC7-4940-B0EF-2203B73C5549}"/>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6" name="Footer Placeholder 5">
            <a:extLst>
              <a:ext uri="{FF2B5EF4-FFF2-40B4-BE49-F238E27FC236}">
                <a16:creationId xmlns:a16="http://schemas.microsoft.com/office/drawing/2014/main" id="{DDDA09B9-70BE-F042-968B-00453EABF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ED315D-362F-CE47-9B37-1898D94A591F}"/>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354542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BFB24-0F91-B24D-B3D8-2F11183C1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5C74B4-10CD-6D47-B6B5-1AE405D24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91870-1F4F-5C42-B0DE-8B9498EF9A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DBADAC-E8E8-4B4D-9B92-A05102000E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E2FA9E-1337-2441-A690-2ED0C03B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A9105D-2343-7246-BB99-8D842B32E998}"/>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8" name="Footer Placeholder 7">
            <a:extLst>
              <a:ext uri="{FF2B5EF4-FFF2-40B4-BE49-F238E27FC236}">
                <a16:creationId xmlns:a16="http://schemas.microsoft.com/office/drawing/2014/main" id="{2EBAC834-E052-7347-B8B9-BACDD76E7E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B2492-123F-5A45-9DAC-908E5F492C00}"/>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235784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7AA6-99B2-6245-9D4A-434D01364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B902DA-C9F2-B748-897C-EEE1212ABBE5}"/>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4" name="Footer Placeholder 3">
            <a:extLst>
              <a:ext uri="{FF2B5EF4-FFF2-40B4-BE49-F238E27FC236}">
                <a16:creationId xmlns:a16="http://schemas.microsoft.com/office/drawing/2014/main" id="{3EEC006D-9DEF-7C4C-A485-2417230C9F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D4A1A-85EE-674D-85F6-8A8191CFACCE}"/>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201675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3B2A07-EEC8-E04B-999B-4CAB1354E464}"/>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3" name="Footer Placeholder 2">
            <a:extLst>
              <a:ext uri="{FF2B5EF4-FFF2-40B4-BE49-F238E27FC236}">
                <a16:creationId xmlns:a16="http://schemas.microsoft.com/office/drawing/2014/main" id="{01B12269-6A86-7E4C-BF26-DC5EDE6F92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244E6C-849D-7343-83F7-11CE392D3F14}"/>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75658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565B-F9F4-A74F-8050-CCAFEBBB7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96A75-4878-1848-AC5A-A51F189BF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71AD68-85CB-CF41-A2FB-C80AA7DD4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D3D36-AF49-8D49-9FA3-C1A059846321}"/>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6" name="Footer Placeholder 5">
            <a:extLst>
              <a:ext uri="{FF2B5EF4-FFF2-40B4-BE49-F238E27FC236}">
                <a16:creationId xmlns:a16="http://schemas.microsoft.com/office/drawing/2014/main" id="{8E3AC205-3D78-154E-9284-9B860D3CF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1B07D-84C1-1940-8CFB-F14F3F18125F}"/>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211756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BBED-8910-E144-B092-B266971259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764E51-15FF-DF47-90D3-8D7D5906D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72ACF5-4735-324F-9125-36401765C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9DD04-50EC-974E-96BF-EDB1CF8C7CF5}"/>
              </a:ext>
            </a:extLst>
          </p:cNvPr>
          <p:cNvSpPr>
            <a:spLocks noGrp="1"/>
          </p:cNvSpPr>
          <p:nvPr>
            <p:ph type="dt" sz="half" idx="10"/>
          </p:nvPr>
        </p:nvSpPr>
        <p:spPr/>
        <p:txBody>
          <a:bodyPr/>
          <a:lstStyle/>
          <a:p>
            <a:fld id="{BB61ED71-4E7D-6C49-B7E2-815D28C1EAC6}" type="datetimeFigureOut">
              <a:rPr lang="en-US" smtClean="0"/>
              <a:t>11/22/19</a:t>
            </a:fld>
            <a:endParaRPr lang="en-US"/>
          </a:p>
        </p:txBody>
      </p:sp>
      <p:sp>
        <p:nvSpPr>
          <p:cNvPr id="6" name="Footer Placeholder 5">
            <a:extLst>
              <a:ext uri="{FF2B5EF4-FFF2-40B4-BE49-F238E27FC236}">
                <a16:creationId xmlns:a16="http://schemas.microsoft.com/office/drawing/2014/main" id="{38CBD559-1D1D-5A4E-B066-34D401AD2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4B76F-6C4E-6C4E-AA9C-0DC28511BBD0}"/>
              </a:ext>
            </a:extLst>
          </p:cNvPr>
          <p:cNvSpPr>
            <a:spLocks noGrp="1"/>
          </p:cNvSpPr>
          <p:nvPr>
            <p:ph type="sldNum" sz="quarter" idx="12"/>
          </p:nvPr>
        </p:nvSpPr>
        <p:spPr/>
        <p:txBody>
          <a:bodyPr/>
          <a:lstStyle/>
          <a:p>
            <a:fld id="{E2AB5DA9-8DB6-944C-BA91-CAB4E4ACFED1}" type="slidenum">
              <a:rPr lang="en-US" smtClean="0"/>
              <a:t>‹#›</a:t>
            </a:fld>
            <a:endParaRPr lang="en-US"/>
          </a:p>
        </p:txBody>
      </p:sp>
    </p:spTree>
    <p:extLst>
      <p:ext uri="{BB962C8B-B14F-4D97-AF65-F5344CB8AC3E}">
        <p14:creationId xmlns:p14="http://schemas.microsoft.com/office/powerpoint/2010/main" val="153777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8E567-7DC9-0B46-AFBD-CB7B019EC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5F1146-2D4C-5C4E-B31A-6B541B0C9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B61A2-DBA9-104C-89DB-F59E23E64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1ED71-4E7D-6C49-B7E2-815D28C1EAC6}" type="datetimeFigureOut">
              <a:rPr lang="en-US" smtClean="0"/>
              <a:t>11/22/19</a:t>
            </a:fld>
            <a:endParaRPr lang="en-US"/>
          </a:p>
        </p:txBody>
      </p:sp>
      <p:sp>
        <p:nvSpPr>
          <p:cNvPr id="5" name="Footer Placeholder 4">
            <a:extLst>
              <a:ext uri="{FF2B5EF4-FFF2-40B4-BE49-F238E27FC236}">
                <a16:creationId xmlns:a16="http://schemas.microsoft.com/office/drawing/2014/main" id="{46954208-DA74-8B41-89E4-42A1046CD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CF9ACB-2268-F14F-A3DE-428A3A9C3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B5DA9-8DB6-944C-BA91-CAB4E4ACFED1}" type="slidenum">
              <a:rPr lang="en-US" smtClean="0"/>
              <a:t>‹#›</a:t>
            </a:fld>
            <a:endParaRPr lang="en-US"/>
          </a:p>
        </p:txBody>
      </p:sp>
    </p:spTree>
    <p:extLst>
      <p:ext uri="{BB962C8B-B14F-4D97-AF65-F5344CB8AC3E}">
        <p14:creationId xmlns:p14="http://schemas.microsoft.com/office/powerpoint/2010/main" val="3172459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D4A671-643D-F844-A656-5F28629266F3}"/>
              </a:ext>
            </a:extLst>
          </p:cNvPr>
          <p:cNvPicPr>
            <a:picLocks noChangeAspect="1"/>
          </p:cNvPicPr>
          <p:nvPr/>
        </p:nvPicPr>
        <p:blipFill>
          <a:blip r:embed="rId2">
            <a:alphaModFix amt="35000"/>
          </a:blip>
          <a:stretch>
            <a:fillRect/>
          </a:stretch>
        </p:blipFill>
        <p:spPr>
          <a:xfrm rot="16200000">
            <a:off x="1804780" y="-2903250"/>
            <a:ext cx="8795801" cy="11369040"/>
          </a:xfrm>
          <a:prstGeom prst="rect">
            <a:avLst/>
          </a:prstGeom>
        </p:spPr>
      </p:pic>
      <p:sp>
        <p:nvSpPr>
          <p:cNvPr id="2" name="Title 1">
            <a:extLst>
              <a:ext uri="{FF2B5EF4-FFF2-40B4-BE49-F238E27FC236}">
                <a16:creationId xmlns:a16="http://schemas.microsoft.com/office/drawing/2014/main" id="{39ACEB2F-525F-7D4C-B409-7590C3700DDA}"/>
              </a:ext>
            </a:extLst>
          </p:cNvPr>
          <p:cNvSpPr>
            <a:spLocks noGrp="1"/>
          </p:cNvSpPr>
          <p:nvPr>
            <p:ph type="ctrTitle"/>
          </p:nvPr>
        </p:nvSpPr>
        <p:spPr>
          <a:xfrm>
            <a:off x="1524000" y="1680667"/>
            <a:ext cx="9144000" cy="2387600"/>
          </a:xfrm>
        </p:spPr>
        <p:txBody>
          <a:bodyPr>
            <a:normAutofit/>
          </a:bodyPr>
          <a:lstStyle/>
          <a:p>
            <a:r>
              <a:rPr lang="en-US" sz="7500" dirty="0">
                <a:latin typeface="Marker Felt Thin" panose="02000400000000000000" pitchFamily="2" charset="77"/>
              </a:rPr>
              <a:t>Roy Lichtenstein Onomatopoeia Art!</a:t>
            </a:r>
          </a:p>
        </p:txBody>
      </p:sp>
      <p:sp>
        <p:nvSpPr>
          <p:cNvPr id="3" name="Subtitle 2">
            <a:extLst>
              <a:ext uri="{FF2B5EF4-FFF2-40B4-BE49-F238E27FC236}">
                <a16:creationId xmlns:a16="http://schemas.microsoft.com/office/drawing/2014/main" id="{4D08ECE4-478F-9B45-9A7E-AA6C5D544DC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230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19FF-9E4D-5E4B-9A42-244C9CA1C6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ECF12CF-3C79-0A42-878E-E8253E8CA1BD}"/>
              </a:ext>
            </a:extLst>
          </p:cNvPr>
          <p:cNvPicPr>
            <a:picLocks noGrp="1" noChangeAspect="1"/>
          </p:cNvPicPr>
          <p:nvPr>
            <p:ph idx="1"/>
          </p:nvPr>
        </p:nvPicPr>
        <p:blipFill>
          <a:blip r:embed="rId2">
            <a:grayscl/>
            <a:extLst>
              <a:ext uri="{BEBA8EAE-BF5A-486C-A8C5-ECC9F3942E4B}">
                <a14:imgProps xmlns:a14="http://schemas.microsoft.com/office/drawing/2010/main">
                  <a14:imgLayer r:embed="rId3">
                    <a14:imgEffect>
                      <a14:saturation sat="33000"/>
                    </a14:imgEffect>
                    <a14:imgEffect>
                      <a14:brightnessContrast bright="20000" contrast="20000"/>
                    </a14:imgEffect>
                  </a14:imgLayer>
                </a14:imgProps>
              </a:ext>
            </a:extLst>
          </a:blip>
          <a:stretch>
            <a:fillRect/>
          </a:stretch>
        </p:blipFill>
        <p:spPr>
          <a:xfrm>
            <a:off x="583381" y="-533287"/>
            <a:ext cx="10654890" cy="7924574"/>
          </a:xfrm>
        </p:spPr>
      </p:pic>
    </p:spTree>
    <p:extLst>
      <p:ext uri="{BB962C8B-B14F-4D97-AF65-F5344CB8AC3E}">
        <p14:creationId xmlns:p14="http://schemas.microsoft.com/office/powerpoint/2010/main" val="396637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794E-31A3-5D48-B938-2B34FDA3F6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0267D78-65D6-B449-9708-5E63DE0D12BF}"/>
              </a:ext>
            </a:extLst>
          </p:cNvPr>
          <p:cNvPicPr>
            <a:picLocks noGrp="1" noChangeAspect="1"/>
          </p:cNvPicPr>
          <p:nvPr>
            <p:ph idx="1"/>
          </p:nvPr>
        </p:nvPicPr>
        <p:blipFill rotWithShape="1">
          <a:blip r:embed="rId2"/>
          <a:srcRect l="1278" t="12212" r="4471" b="7080"/>
          <a:stretch/>
        </p:blipFill>
        <p:spPr>
          <a:xfrm>
            <a:off x="723900" y="-81297"/>
            <a:ext cx="10744200" cy="6871523"/>
          </a:xfrm>
        </p:spPr>
      </p:pic>
    </p:spTree>
    <p:extLst>
      <p:ext uri="{BB962C8B-B14F-4D97-AF65-F5344CB8AC3E}">
        <p14:creationId xmlns:p14="http://schemas.microsoft.com/office/powerpoint/2010/main" val="230464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880B-9C4C-1244-8353-52E789CF629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E2F83CF-1231-0547-943A-F69DE9168D09}"/>
              </a:ext>
            </a:extLst>
          </p:cNvPr>
          <p:cNvPicPr>
            <a:picLocks noGrp="1" noChangeAspect="1"/>
          </p:cNvPicPr>
          <p:nvPr>
            <p:ph idx="1"/>
          </p:nvPr>
        </p:nvPicPr>
        <p:blipFill rotWithShape="1">
          <a:blip r:embed="rId2"/>
          <a:srcRect l="7223" t="18337" r="7610" b="12094"/>
          <a:stretch/>
        </p:blipFill>
        <p:spPr>
          <a:xfrm>
            <a:off x="323429" y="0"/>
            <a:ext cx="11545141" cy="7014117"/>
          </a:xfrm>
        </p:spPr>
      </p:pic>
    </p:spTree>
    <p:extLst>
      <p:ext uri="{BB962C8B-B14F-4D97-AF65-F5344CB8AC3E}">
        <p14:creationId xmlns:p14="http://schemas.microsoft.com/office/powerpoint/2010/main" val="1921256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96CAF-4764-294F-9486-EEAEDB2E5AE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E93D6E2-91A2-2A46-AB1E-83B059DDD987}"/>
              </a:ext>
            </a:extLst>
          </p:cNvPr>
          <p:cNvPicPr>
            <a:picLocks noGrp="1" noChangeAspect="1"/>
          </p:cNvPicPr>
          <p:nvPr>
            <p:ph idx="1"/>
          </p:nvPr>
        </p:nvPicPr>
        <p:blipFill>
          <a:blip r:embed="rId2"/>
          <a:stretch>
            <a:fillRect/>
          </a:stretch>
        </p:blipFill>
        <p:spPr>
          <a:xfrm>
            <a:off x="1300125" y="0"/>
            <a:ext cx="9591749" cy="7289729"/>
          </a:xfrm>
        </p:spPr>
      </p:pic>
    </p:spTree>
    <p:extLst>
      <p:ext uri="{BB962C8B-B14F-4D97-AF65-F5344CB8AC3E}">
        <p14:creationId xmlns:p14="http://schemas.microsoft.com/office/powerpoint/2010/main" val="4257666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4DCE-8C14-B047-B967-F291DECB57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05CB345-4591-584F-9FB7-2E1A305CC3D7}"/>
              </a:ext>
            </a:extLst>
          </p:cNvPr>
          <p:cNvPicPr>
            <a:picLocks noGrp="1" noChangeAspect="1"/>
          </p:cNvPicPr>
          <p:nvPr>
            <p:ph idx="1"/>
          </p:nvPr>
        </p:nvPicPr>
        <p:blipFill>
          <a:blip r:embed="rId2"/>
          <a:stretch>
            <a:fillRect/>
          </a:stretch>
        </p:blipFill>
        <p:spPr>
          <a:xfrm>
            <a:off x="2340913" y="1"/>
            <a:ext cx="6858506" cy="6858506"/>
          </a:xfrm>
        </p:spPr>
      </p:pic>
    </p:spTree>
    <p:extLst>
      <p:ext uri="{BB962C8B-B14F-4D97-AF65-F5344CB8AC3E}">
        <p14:creationId xmlns:p14="http://schemas.microsoft.com/office/powerpoint/2010/main" val="4127828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D11C-98E6-4E4F-93FE-B15612A32F9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A44A273-B4C5-E842-9A96-86187E0F0E80}"/>
              </a:ext>
            </a:extLst>
          </p:cNvPr>
          <p:cNvPicPr>
            <a:picLocks noGrp="1" noChangeAspect="1"/>
          </p:cNvPicPr>
          <p:nvPr>
            <p:ph idx="1"/>
          </p:nvPr>
        </p:nvPicPr>
        <p:blipFill rotWithShape="1">
          <a:blip r:embed="rId2"/>
          <a:srcRect l="14278" t="7132" r="12710" b="14679"/>
          <a:stretch/>
        </p:blipFill>
        <p:spPr>
          <a:xfrm>
            <a:off x="7114308" y="-117331"/>
            <a:ext cx="5077692" cy="3616037"/>
          </a:xfrm>
        </p:spPr>
      </p:pic>
      <p:pic>
        <p:nvPicPr>
          <p:cNvPr id="7" name="Picture 6">
            <a:extLst>
              <a:ext uri="{FF2B5EF4-FFF2-40B4-BE49-F238E27FC236}">
                <a16:creationId xmlns:a16="http://schemas.microsoft.com/office/drawing/2014/main" id="{9F408A14-323A-E544-BBC8-C274F450F6AF}"/>
              </a:ext>
            </a:extLst>
          </p:cNvPr>
          <p:cNvPicPr>
            <a:picLocks noChangeAspect="1"/>
          </p:cNvPicPr>
          <p:nvPr/>
        </p:nvPicPr>
        <p:blipFill rotWithShape="1">
          <a:blip r:embed="rId3"/>
          <a:srcRect l="11651" t="4888" r="13823" b="10699"/>
          <a:stretch/>
        </p:blipFill>
        <p:spPr>
          <a:xfrm>
            <a:off x="1" y="-117331"/>
            <a:ext cx="4800794" cy="3616037"/>
          </a:xfrm>
          <a:prstGeom prst="rect">
            <a:avLst/>
          </a:prstGeom>
        </p:spPr>
      </p:pic>
      <p:pic>
        <p:nvPicPr>
          <p:cNvPr id="9" name="Picture 8">
            <a:extLst>
              <a:ext uri="{FF2B5EF4-FFF2-40B4-BE49-F238E27FC236}">
                <a16:creationId xmlns:a16="http://schemas.microsoft.com/office/drawing/2014/main" id="{9CA6FF44-5965-F84C-8FBB-D2D9AFD9677C}"/>
              </a:ext>
            </a:extLst>
          </p:cNvPr>
          <p:cNvPicPr>
            <a:picLocks noChangeAspect="1"/>
          </p:cNvPicPr>
          <p:nvPr/>
        </p:nvPicPr>
        <p:blipFill rotWithShape="1">
          <a:blip r:embed="rId4"/>
          <a:srcRect l="8619" t="6683" r="10135" b="7668"/>
          <a:stretch/>
        </p:blipFill>
        <p:spPr>
          <a:xfrm>
            <a:off x="3678865" y="3241964"/>
            <a:ext cx="5158168" cy="3616036"/>
          </a:xfrm>
          <a:prstGeom prst="rect">
            <a:avLst/>
          </a:prstGeom>
        </p:spPr>
      </p:pic>
    </p:spTree>
    <p:extLst>
      <p:ext uri="{BB962C8B-B14F-4D97-AF65-F5344CB8AC3E}">
        <p14:creationId xmlns:p14="http://schemas.microsoft.com/office/powerpoint/2010/main" val="2310552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1215-EBA4-1C40-84BA-DCA3DE5EFBE6}"/>
              </a:ext>
            </a:extLst>
          </p:cNvPr>
          <p:cNvSpPr>
            <a:spLocks noGrp="1"/>
          </p:cNvSpPr>
          <p:nvPr>
            <p:ph type="title"/>
          </p:nvPr>
        </p:nvSpPr>
        <p:spPr/>
        <p:txBody>
          <a:bodyPr/>
          <a:lstStyle/>
          <a:p>
            <a:r>
              <a:rPr lang="en-US" dirty="0">
                <a:latin typeface="Marker Felt Thin" panose="02000400000000000000" pitchFamily="2" charset="77"/>
              </a:rPr>
              <a:t>What is an Onomatopoeia???</a:t>
            </a:r>
          </a:p>
        </p:txBody>
      </p:sp>
      <p:sp>
        <p:nvSpPr>
          <p:cNvPr id="3" name="Content Placeholder 2">
            <a:extLst>
              <a:ext uri="{FF2B5EF4-FFF2-40B4-BE49-F238E27FC236}">
                <a16:creationId xmlns:a16="http://schemas.microsoft.com/office/drawing/2014/main" id="{E083B811-3648-EF46-9448-017A2B4E22DB}"/>
              </a:ext>
            </a:extLst>
          </p:cNvPr>
          <p:cNvSpPr>
            <a:spLocks noGrp="1"/>
          </p:cNvSpPr>
          <p:nvPr>
            <p:ph idx="1"/>
          </p:nvPr>
        </p:nvSpPr>
        <p:spPr/>
        <p:txBody>
          <a:bodyPr/>
          <a:lstStyle/>
          <a:p>
            <a:r>
              <a:rPr lang="en-US" dirty="0"/>
              <a:t>the formation of a word from a sound associated with what is named (e.g. </a:t>
            </a:r>
            <a:r>
              <a:rPr lang="en-US" i="1" dirty="0"/>
              <a:t>cuckoo</a:t>
            </a:r>
            <a:r>
              <a:rPr lang="en-US" dirty="0"/>
              <a:t>, </a:t>
            </a:r>
            <a:r>
              <a:rPr lang="en-US" i="1" dirty="0"/>
              <a:t>sizzle</a:t>
            </a:r>
            <a:r>
              <a:rPr lang="en-US" dirty="0"/>
              <a:t> ).</a:t>
            </a:r>
          </a:p>
        </p:txBody>
      </p:sp>
      <p:pic>
        <p:nvPicPr>
          <p:cNvPr id="5" name="Picture 4">
            <a:extLst>
              <a:ext uri="{FF2B5EF4-FFF2-40B4-BE49-F238E27FC236}">
                <a16:creationId xmlns:a16="http://schemas.microsoft.com/office/drawing/2014/main" id="{D11C84DE-EC5E-F643-8E71-B13494845E8F}"/>
              </a:ext>
            </a:extLst>
          </p:cNvPr>
          <p:cNvPicPr>
            <a:picLocks noChangeAspect="1"/>
          </p:cNvPicPr>
          <p:nvPr/>
        </p:nvPicPr>
        <p:blipFill>
          <a:blip r:embed="rId2"/>
          <a:stretch>
            <a:fillRect/>
          </a:stretch>
        </p:blipFill>
        <p:spPr>
          <a:xfrm>
            <a:off x="5581650" y="2734691"/>
            <a:ext cx="5219700" cy="3758184"/>
          </a:xfrm>
          <a:prstGeom prst="rect">
            <a:avLst/>
          </a:prstGeom>
        </p:spPr>
      </p:pic>
      <p:pic>
        <p:nvPicPr>
          <p:cNvPr id="7" name="Picture 6">
            <a:extLst>
              <a:ext uri="{FF2B5EF4-FFF2-40B4-BE49-F238E27FC236}">
                <a16:creationId xmlns:a16="http://schemas.microsoft.com/office/drawing/2014/main" id="{FC82EBFD-82A5-2B45-82F9-06A215B2666C}"/>
              </a:ext>
            </a:extLst>
          </p:cNvPr>
          <p:cNvPicPr>
            <a:picLocks noChangeAspect="1"/>
          </p:cNvPicPr>
          <p:nvPr/>
        </p:nvPicPr>
        <p:blipFill>
          <a:blip r:embed="rId3"/>
          <a:stretch>
            <a:fillRect/>
          </a:stretch>
        </p:blipFill>
        <p:spPr>
          <a:xfrm>
            <a:off x="1390650" y="2734691"/>
            <a:ext cx="3962400" cy="3962400"/>
          </a:xfrm>
          <a:prstGeom prst="rect">
            <a:avLst/>
          </a:prstGeom>
        </p:spPr>
      </p:pic>
      <p:sp>
        <p:nvSpPr>
          <p:cNvPr id="4" name="Rectangle 3">
            <a:extLst>
              <a:ext uri="{FF2B5EF4-FFF2-40B4-BE49-F238E27FC236}">
                <a16:creationId xmlns:a16="http://schemas.microsoft.com/office/drawing/2014/main" id="{94161E8F-B172-0941-B598-4308D559D512}"/>
              </a:ext>
            </a:extLst>
          </p:cNvPr>
          <p:cNvSpPr/>
          <p:nvPr/>
        </p:nvSpPr>
        <p:spPr>
          <a:xfrm>
            <a:off x="3371850" y="4720654"/>
            <a:ext cx="170688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09377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7429-412F-7544-8DD7-A7A993C2B4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732CE2-26F1-9142-AB45-B648FBE2808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BC9111D-0B0F-DE47-99FE-E559F212FC88}"/>
              </a:ext>
            </a:extLst>
          </p:cNvPr>
          <p:cNvPicPr>
            <a:picLocks noChangeAspect="1"/>
          </p:cNvPicPr>
          <p:nvPr/>
        </p:nvPicPr>
        <p:blipFill>
          <a:blip r:embed="rId2"/>
          <a:stretch>
            <a:fillRect/>
          </a:stretch>
        </p:blipFill>
        <p:spPr>
          <a:xfrm>
            <a:off x="1325880" y="-595789"/>
            <a:ext cx="10149840" cy="7453789"/>
          </a:xfrm>
          <a:prstGeom prst="rect">
            <a:avLst/>
          </a:prstGeom>
        </p:spPr>
      </p:pic>
    </p:spTree>
    <p:extLst>
      <p:ext uri="{BB962C8B-B14F-4D97-AF65-F5344CB8AC3E}">
        <p14:creationId xmlns:p14="http://schemas.microsoft.com/office/powerpoint/2010/main" val="185434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40AD-B017-A44B-BC36-3F7BF110B12E}"/>
              </a:ext>
            </a:extLst>
          </p:cNvPr>
          <p:cNvSpPr>
            <a:spLocks noGrp="1"/>
          </p:cNvSpPr>
          <p:nvPr>
            <p:ph type="title"/>
          </p:nvPr>
        </p:nvSpPr>
        <p:spPr/>
        <p:txBody>
          <a:bodyPr/>
          <a:lstStyle/>
          <a:p>
            <a:r>
              <a:rPr lang="en-US" dirty="0">
                <a:latin typeface="Marker Felt Thin" panose="02000400000000000000" pitchFamily="2" charset="77"/>
              </a:rPr>
              <a:t>What is Pop Art???</a:t>
            </a:r>
          </a:p>
        </p:txBody>
      </p:sp>
      <p:pic>
        <p:nvPicPr>
          <p:cNvPr id="5" name="Picture 4">
            <a:extLst>
              <a:ext uri="{FF2B5EF4-FFF2-40B4-BE49-F238E27FC236}">
                <a16:creationId xmlns:a16="http://schemas.microsoft.com/office/drawing/2014/main" id="{830CA74C-7992-DB43-B310-3EC64B3DBD22}"/>
              </a:ext>
            </a:extLst>
          </p:cNvPr>
          <p:cNvPicPr>
            <a:picLocks noChangeAspect="1"/>
          </p:cNvPicPr>
          <p:nvPr/>
        </p:nvPicPr>
        <p:blipFill>
          <a:blip r:embed="rId2">
            <a:alphaModFix amt="20000"/>
          </a:blip>
          <a:stretch>
            <a:fillRect/>
          </a:stretch>
        </p:blipFill>
        <p:spPr>
          <a:xfrm>
            <a:off x="634511" y="-344833"/>
            <a:ext cx="10922977" cy="7202833"/>
          </a:xfrm>
          <a:prstGeom prst="rect">
            <a:avLst/>
          </a:prstGeom>
        </p:spPr>
      </p:pic>
      <p:sp>
        <p:nvSpPr>
          <p:cNvPr id="3" name="Content Placeholder 2">
            <a:extLst>
              <a:ext uri="{FF2B5EF4-FFF2-40B4-BE49-F238E27FC236}">
                <a16:creationId xmlns:a16="http://schemas.microsoft.com/office/drawing/2014/main" id="{FB2A6EF2-09B1-E74B-8851-E1F625C12ECB}"/>
              </a:ext>
            </a:extLst>
          </p:cNvPr>
          <p:cNvSpPr>
            <a:spLocks noGrp="1"/>
          </p:cNvSpPr>
          <p:nvPr>
            <p:ph idx="1"/>
          </p:nvPr>
        </p:nvSpPr>
        <p:spPr/>
        <p:txBody>
          <a:bodyPr/>
          <a:lstStyle/>
          <a:p>
            <a:r>
              <a:rPr lang="en-US" dirty="0"/>
              <a:t>Art based on modern popular culture and the mass media, especially as a critical or ironic comment on traditional fine art values.</a:t>
            </a:r>
          </a:p>
          <a:p>
            <a:endParaRPr lang="en-US" dirty="0"/>
          </a:p>
        </p:txBody>
      </p:sp>
    </p:spTree>
    <p:extLst>
      <p:ext uri="{BB962C8B-B14F-4D97-AF65-F5344CB8AC3E}">
        <p14:creationId xmlns:p14="http://schemas.microsoft.com/office/powerpoint/2010/main" val="107671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63AB-F938-1A40-B6AB-1974FDBBDC3D}"/>
              </a:ext>
            </a:extLst>
          </p:cNvPr>
          <p:cNvSpPr>
            <a:spLocks noGrp="1"/>
          </p:cNvSpPr>
          <p:nvPr>
            <p:ph type="title"/>
          </p:nvPr>
        </p:nvSpPr>
        <p:spPr/>
        <p:txBody>
          <a:bodyPr/>
          <a:lstStyle/>
          <a:p>
            <a:r>
              <a:rPr lang="en-US" dirty="0">
                <a:latin typeface="Marker Felt Thin" panose="02000400000000000000" pitchFamily="2" charset="77"/>
              </a:rPr>
              <a:t>Who is Roy Lichtenstein???</a:t>
            </a:r>
          </a:p>
        </p:txBody>
      </p:sp>
      <p:sp>
        <p:nvSpPr>
          <p:cNvPr id="3" name="Content Placeholder 2">
            <a:extLst>
              <a:ext uri="{FF2B5EF4-FFF2-40B4-BE49-F238E27FC236}">
                <a16:creationId xmlns:a16="http://schemas.microsoft.com/office/drawing/2014/main" id="{76E22907-B8B6-FC4F-B9A9-EA8945BDA69F}"/>
              </a:ext>
            </a:extLst>
          </p:cNvPr>
          <p:cNvSpPr>
            <a:spLocks noGrp="1"/>
          </p:cNvSpPr>
          <p:nvPr>
            <p:ph idx="1"/>
          </p:nvPr>
        </p:nvSpPr>
        <p:spPr/>
        <p:txBody>
          <a:bodyPr/>
          <a:lstStyle/>
          <a:p>
            <a:r>
              <a:rPr lang="en-US" dirty="0"/>
              <a:t>Roy Fox Lichtenstein was an American pop artist. During the 1960s, along with Andy Warhol, among others, he became a leading figure in the new art movement. His work defined the premise of pop art through parody. </a:t>
            </a:r>
          </a:p>
          <a:p>
            <a:endParaRPr lang="en-US" dirty="0"/>
          </a:p>
        </p:txBody>
      </p:sp>
      <p:pic>
        <p:nvPicPr>
          <p:cNvPr id="7" name="Picture 6">
            <a:extLst>
              <a:ext uri="{FF2B5EF4-FFF2-40B4-BE49-F238E27FC236}">
                <a16:creationId xmlns:a16="http://schemas.microsoft.com/office/drawing/2014/main" id="{2A366935-42AB-314A-815F-32D865FF02AB}"/>
              </a:ext>
            </a:extLst>
          </p:cNvPr>
          <p:cNvPicPr>
            <a:picLocks noChangeAspect="1"/>
          </p:cNvPicPr>
          <p:nvPr/>
        </p:nvPicPr>
        <p:blipFill>
          <a:blip r:embed="rId2"/>
          <a:stretch>
            <a:fillRect/>
          </a:stretch>
        </p:blipFill>
        <p:spPr>
          <a:xfrm>
            <a:off x="53402" y="3700713"/>
            <a:ext cx="4951268" cy="3025775"/>
          </a:xfrm>
          <a:prstGeom prst="rect">
            <a:avLst/>
          </a:prstGeom>
        </p:spPr>
      </p:pic>
      <p:pic>
        <p:nvPicPr>
          <p:cNvPr id="9" name="Picture 8">
            <a:extLst>
              <a:ext uri="{FF2B5EF4-FFF2-40B4-BE49-F238E27FC236}">
                <a16:creationId xmlns:a16="http://schemas.microsoft.com/office/drawing/2014/main" id="{D1451893-DFC2-784B-A848-E1472BDB6EA8}"/>
              </a:ext>
            </a:extLst>
          </p:cNvPr>
          <p:cNvPicPr>
            <a:picLocks noChangeAspect="1"/>
          </p:cNvPicPr>
          <p:nvPr/>
        </p:nvPicPr>
        <p:blipFill>
          <a:blip r:embed="rId3"/>
          <a:stretch>
            <a:fillRect/>
          </a:stretch>
        </p:blipFill>
        <p:spPr>
          <a:xfrm>
            <a:off x="4376451" y="3695917"/>
            <a:ext cx="4951268" cy="3157286"/>
          </a:xfrm>
          <a:prstGeom prst="rect">
            <a:avLst/>
          </a:prstGeom>
        </p:spPr>
      </p:pic>
      <p:pic>
        <p:nvPicPr>
          <p:cNvPr id="11" name="Picture 10">
            <a:extLst>
              <a:ext uri="{FF2B5EF4-FFF2-40B4-BE49-F238E27FC236}">
                <a16:creationId xmlns:a16="http://schemas.microsoft.com/office/drawing/2014/main" id="{5416BBD1-6B23-EA4B-8C77-6702AD0592ED}"/>
              </a:ext>
            </a:extLst>
          </p:cNvPr>
          <p:cNvPicPr>
            <a:picLocks noChangeAspect="1"/>
          </p:cNvPicPr>
          <p:nvPr/>
        </p:nvPicPr>
        <p:blipFill>
          <a:blip r:embed="rId4"/>
          <a:stretch>
            <a:fillRect/>
          </a:stretch>
        </p:blipFill>
        <p:spPr>
          <a:xfrm>
            <a:off x="8699500" y="3698875"/>
            <a:ext cx="3492500" cy="3492500"/>
          </a:xfrm>
          <a:prstGeom prst="rect">
            <a:avLst/>
          </a:prstGeom>
        </p:spPr>
      </p:pic>
    </p:spTree>
    <p:extLst>
      <p:ext uri="{BB962C8B-B14F-4D97-AF65-F5344CB8AC3E}">
        <p14:creationId xmlns:p14="http://schemas.microsoft.com/office/powerpoint/2010/main" val="417034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E1CA-4F38-AE42-A811-9319FA87DA8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533EA05-5824-0E40-A155-A546636C03BC}"/>
              </a:ext>
            </a:extLst>
          </p:cNvPr>
          <p:cNvPicPr>
            <a:picLocks noGrp="1" noChangeAspect="1"/>
          </p:cNvPicPr>
          <p:nvPr>
            <p:ph idx="1"/>
          </p:nvPr>
        </p:nvPicPr>
        <p:blipFill>
          <a:blip r:embed="rId2"/>
          <a:stretch>
            <a:fillRect/>
          </a:stretch>
        </p:blipFill>
        <p:spPr>
          <a:xfrm>
            <a:off x="212882" y="149225"/>
            <a:ext cx="5395915" cy="4351338"/>
          </a:xfrm>
        </p:spPr>
      </p:pic>
      <p:pic>
        <p:nvPicPr>
          <p:cNvPr id="7" name="Picture 6">
            <a:extLst>
              <a:ext uri="{FF2B5EF4-FFF2-40B4-BE49-F238E27FC236}">
                <a16:creationId xmlns:a16="http://schemas.microsoft.com/office/drawing/2014/main" id="{4EC22DC9-1DDC-D445-A84F-8424AD3A5517}"/>
              </a:ext>
            </a:extLst>
          </p:cNvPr>
          <p:cNvPicPr>
            <a:picLocks noChangeAspect="1"/>
          </p:cNvPicPr>
          <p:nvPr/>
        </p:nvPicPr>
        <p:blipFill>
          <a:blip r:embed="rId3"/>
          <a:stretch>
            <a:fillRect/>
          </a:stretch>
        </p:blipFill>
        <p:spPr>
          <a:xfrm>
            <a:off x="9194800" y="3810000"/>
            <a:ext cx="2997200" cy="3048000"/>
          </a:xfrm>
          <a:prstGeom prst="rect">
            <a:avLst/>
          </a:prstGeom>
        </p:spPr>
      </p:pic>
      <p:pic>
        <p:nvPicPr>
          <p:cNvPr id="9" name="Picture 8">
            <a:extLst>
              <a:ext uri="{FF2B5EF4-FFF2-40B4-BE49-F238E27FC236}">
                <a16:creationId xmlns:a16="http://schemas.microsoft.com/office/drawing/2014/main" id="{068575E7-B170-BF40-B057-5B33F95C5E5E}"/>
              </a:ext>
            </a:extLst>
          </p:cNvPr>
          <p:cNvPicPr>
            <a:picLocks noChangeAspect="1"/>
          </p:cNvPicPr>
          <p:nvPr/>
        </p:nvPicPr>
        <p:blipFill>
          <a:blip r:embed="rId4"/>
          <a:stretch>
            <a:fillRect/>
          </a:stretch>
        </p:blipFill>
        <p:spPr>
          <a:xfrm>
            <a:off x="5692140" y="2209800"/>
            <a:ext cx="3340894" cy="4648200"/>
          </a:xfrm>
          <a:prstGeom prst="rect">
            <a:avLst/>
          </a:prstGeom>
        </p:spPr>
      </p:pic>
    </p:spTree>
    <p:extLst>
      <p:ext uri="{BB962C8B-B14F-4D97-AF65-F5344CB8AC3E}">
        <p14:creationId xmlns:p14="http://schemas.microsoft.com/office/powerpoint/2010/main" val="183638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30DC-82CF-2841-A1EF-4BB809F53BB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EA3420C-5D13-D541-BA85-859472E9DE64}"/>
              </a:ext>
            </a:extLst>
          </p:cNvPr>
          <p:cNvPicPr>
            <a:picLocks noGrp="1" noChangeAspect="1"/>
          </p:cNvPicPr>
          <p:nvPr>
            <p:ph idx="1"/>
          </p:nvPr>
        </p:nvPicPr>
        <p:blipFill>
          <a:blip r:embed="rId2"/>
          <a:stretch>
            <a:fillRect/>
          </a:stretch>
        </p:blipFill>
        <p:spPr>
          <a:xfrm>
            <a:off x="0" y="0"/>
            <a:ext cx="5478265" cy="3652176"/>
          </a:xfrm>
        </p:spPr>
      </p:pic>
      <p:pic>
        <p:nvPicPr>
          <p:cNvPr id="7" name="Picture 6">
            <a:extLst>
              <a:ext uri="{FF2B5EF4-FFF2-40B4-BE49-F238E27FC236}">
                <a16:creationId xmlns:a16="http://schemas.microsoft.com/office/drawing/2014/main" id="{31530B65-01C1-BC47-A72B-E09D4C981F8C}"/>
              </a:ext>
            </a:extLst>
          </p:cNvPr>
          <p:cNvPicPr>
            <a:picLocks noChangeAspect="1"/>
          </p:cNvPicPr>
          <p:nvPr/>
        </p:nvPicPr>
        <p:blipFill>
          <a:blip r:embed="rId3"/>
          <a:stretch>
            <a:fillRect/>
          </a:stretch>
        </p:blipFill>
        <p:spPr>
          <a:xfrm>
            <a:off x="49509" y="4011673"/>
            <a:ext cx="5428756" cy="2846327"/>
          </a:xfrm>
          <a:prstGeom prst="rect">
            <a:avLst/>
          </a:prstGeom>
        </p:spPr>
      </p:pic>
      <p:pic>
        <p:nvPicPr>
          <p:cNvPr id="9" name="Picture 8">
            <a:extLst>
              <a:ext uri="{FF2B5EF4-FFF2-40B4-BE49-F238E27FC236}">
                <a16:creationId xmlns:a16="http://schemas.microsoft.com/office/drawing/2014/main" id="{78A512A4-839E-B54B-923F-7D77ABA5B81C}"/>
              </a:ext>
            </a:extLst>
          </p:cNvPr>
          <p:cNvPicPr>
            <a:picLocks noChangeAspect="1"/>
          </p:cNvPicPr>
          <p:nvPr/>
        </p:nvPicPr>
        <p:blipFill>
          <a:blip r:embed="rId4"/>
          <a:stretch>
            <a:fillRect/>
          </a:stretch>
        </p:blipFill>
        <p:spPr>
          <a:xfrm>
            <a:off x="5862620" y="1469072"/>
            <a:ext cx="6279871" cy="3919855"/>
          </a:xfrm>
          <a:prstGeom prst="rect">
            <a:avLst/>
          </a:prstGeom>
        </p:spPr>
      </p:pic>
    </p:spTree>
    <p:extLst>
      <p:ext uri="{BB962C8B-B14F-4D97-AF65-F5344CB8AC3E}">
        <p14:creationId xmlns:p14="http://schemas.microsoft.com/office/powerpoint/2010/main" val="366551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A0287-E85F-364C-874B-608CF87B1866}"/>
              </a:ext>
            </a:extLst>
          </p:cNvPr>
          <p:cNvSpPr>
            <a:spLocks noGrp="1"/>
          </p:cNvSpPr>
          <p:nvPr>
            <p:ph type="title"/>
          </p:nvPr>
        </p:nvSpPr>
        <p:spPr/>
        <p:txBody>
          <a:bodyPr/>
          <a:lstStyle/>
          <a:p>
            <a:r>
              <a:rPr lang="en-US" dirty="0">
                <a:latin typeface="Marker Felt Thin" panose="02000400000000000000" pitchFamily="2" charset="77"/>
              </a:rPr>
              <a:t>What are Ben Day Dots???</a:t>
            </a:r>
          </a:p>
        </p:txBody>
      </p:sp>
      <p:pic>
        <p:nvPicPr>
          <p:cNvPr id="5" name="Content Placeholder 4">
            <a:extLst>
              <a:ext uri="{FF2B5EF4-FFF2-40B4-BE49-F238E27FC236}">
                <a16:creationId xmlns:a16="http://schemas.microsoft.com/office/drawing/2014/main" id="{60165A22-8CA0-9E4D-A3F1-5CF99B0C7FA7}"/>
              </a:ext>
            </a:extLst>
          </p:cNvPr>
          <p:cNvPicPr>
            <a:picLocks noGrp="1" noChangeAspect="1"/>
          </p:cNvPicPr>
          <p:nvPr>
            <p:ph idx="1"/>
          </p:nvPr>
        </p:nvPicPr>
        <p:blipFill>
          <a:blip r:embed="rId2"/>
          <a:stretch>
            <a:fillRect/>
          </a:stretch>
        </p:blipFill>
        <p:spPr>
          <a:xfrm>
            <a:off x="9325805" y="4119879"/>
            <a:ext cx="2527300" cy="2540000"/>
          </a:xfrm>
        </p:spPr>
      </p:pic>
      <p:pic>
        <p:nvPicPr>
          <p:cNvPr id="7" name="Picture 6">
            <a:extLst>
              <a:ext uri="{FF2B5EF4-FFF2-40B4-BE49-F238E27FC236}">
                <a16:creationId xmlns:a16="http://schemas.microsoft.com/office/drawing/2014/main" id="{7CF49E82-8010-9040-9D98-B36476DCF2A3}"/>
              </a:ext>
            </a:extLst>
          </p:cNvPr>
          <p:cNvPicPr>
            <a:picLocks noChangeAspect="1"/>
          </p:cNvPicPr>
          <p:nvPr/>
        </p:nvPicPr>
        <p:blipFill>
          <a:blip r:embed="rId3"/>
          <a:stretch>
            <a:fillRect/>
          </a:stretch>
        </p:blipFill>
        <p:spPr>
          <a:xfrm>
            <a:off x="545518" y="4492782"/>
            <a:ext cx="2901067" cy="2167097"/>
          </a:xfrm>
          <a:prstGeom prst="rect">
            <a:avLst/>
          </a:prstGeom>
        </p:spPr>
      </p:pic>
      <p:sp>
        <p:nvSpPr>
          <p:cNvPr id="8" name="Content Placeholder 2">
            <a:extLst>
              <a:ext uri="{FF2B5EF4-FFF2-40B4-BE49-F238E27FC236}">
                <a16:creationId xmlns:a16="http://schemas.microsoft.com/office/drawing/2014/main" id="{F6EE6E68-400F-AA46-96AC-19132E4851B9}"/>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The Ben Day process, named after illustrator and printer Benjamin Henry Day Jr. is a printing technique that started in 1879. </a:t>
            </a:r>
          </a:p>
          <a:p>
            <a:endParaRPr lang="en-US" sz="2200" dirty="0"/>
          </a:p>
          <a:p>
            <a:r>
              <a:rPr lang="en-US" sz="2200" b="1" dirty="0"/>
              <a:t>Lichtenstein's</a:t>
            </a:r>
            <a:r>
              <a:rPr lang="en-US" sz="2200" dirty="0"/>
              <a:t> technique, which often involved the </a:t>
            </a:r>
            <a:r>
              <a:rPr lang="en-US" sz="2200" b="1" dirty="0"/>
              <a:t>use</a:t>
            </a:r>
            <a:r>
              <a:rPr lang="en-US" sz="2200" dirty="0"/>
              <a:t> of stencils, sought to bring the look and feel of commercial printing processes to his work. Through the </a:t>
            </a:r>
            <a:r>
              <a:rPr lang="en-US" sz="2200" b="1" dirty="0"/>
              <a:t>use</a:t>
            </a:r>
            <a:r>
              <a:rPr lang="en-US" sz="2200" dirty="0"/>
              <a:t> of primary colors, thick outlines, and </a:t>
            </a:r>
            <a:r>
              <a:rPr lang="en-US" sz="2200" b="1" dirty="0"/>
              <a:t>Benday dots</a:t>
            </a:r>
            <a:r>
              <a:rPr lang="en-US" sz="2200" dirty="0"/>
              <a:t>, </a:t>
            </a:r>
            <a:r>
              <a:rPr lang="en-US" sz="2200" b="1" dirty="0"/>
              <a:t>Lichtenstein</a:t>
            </a:r>
            <a:r>
              <a:rPr lang="en-US" sz="2200" dirty="0"/>
              <a:t> endeavored to make his works appear machine-made.</a:t>
            </a:r>
          </a:p>
        </p:txBody>
      </p:sp>
    </p:spTree>
    <p:extLst>
      <p:ext uri="{BB962C8B-B14F-4D97-AF65-F5344CB8AC3E}">
        <p14:creationId xmlns:p14="http://schemas.microsoft.com/office/powerpoint/2010/main" val="199032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B48B-9299-0D47-9372-DA3759998235}"/>
              </a:ext>
            </a:extLst>
          </p:cNvPr>
          <p:cNvSpPr>
            <a:spLocks noGrp="1"/>
          </p:cNvSpPr>
          <p:nvPr>
            <p:ph type="title"/>
          </p:nvPr>
        </p:nvSpPr>
        <p:spPr/>
        <p:txBody>
          <a:bodyPr/>
          <a:lstStyle/>
          <a:p>
            <a:r>
              <a:rPr lang="en-US" dirty="0">
                <a:latin typeface="Marker Felt Thin" panose="02000400000000000000" pitchFamily="2" charset="77"/>
              </a:rPr>
              <a:t>What are we Doing???</a:t>
            </a:r>
          </a:p>
        </p:txBody>
      </p:sp>
      <p:sp>
        <p:nvSpPr>
          <p:cNvPr id="3" name="Content Placeholder 2">
            <a:extLst>
              <a:ext uri="{FF2B5EF4-FFF2-40B4-BE49-F238E27FC236}">
                <a16:creationId xmlns:a16="http://schemas.microsoft.com/office/drawing/2014/main" id="{12453CD9-45E8-9F42-BA74-64682621F497}"/>
              </a:ext>
            </a:extLst>
          </p:cNvPr>
          <p:cNvSpPr>
            <a:spLocks noGrp="1"/>
          </p:cNvSpPr>
          <p:nvPr>
            <p:ph idx="1"/>
          </p:nvPr>
        </p:nvSpPr>
        <p:spPr/>
        <p:txBody>
          <a:bodyPr/>
          <a:lstStyle/>
          <a:p>
            <a:r>
              <a:rPr lang="en-US" dirty="0"/>
              <a:t>Creating Lichtenstein-inspired art using onomatopoeias!</a:t>
            </a:r>
            <a:br>
              <a:rPr lang="en-US" dirty="0"/>
            </a:br>
            <a:endParaRPr lang="en-US" dirty="0"/>
          </a:p>
          <a:p>
            <a:r>
              <a:rPr lang="en-US" dirty="0"/>
              <a:t>Play the “Roll a Lichtenstein” game to create 2 designs. </a:t>
            </a:r>
          </a:p>
          <a:p>
            <a:pPr marL="0" indent="0">
              <a:buNone/>
            </a:pPr>
            <a:br>
              <a:rPr lang="en-US" dirty="0"/>
            </a:br>
            <a:r>
              <a:rPr lang="en-US" dirty="0"/>
              <a:t>Look at some of the examples, plus your designs and come up with your own final idea.  Next, color it in color pencil. Our final draft will look something like this….</a:t>
            </a:r>
          </a:p>
        </p:txBody>
      </p:sp>
    </p:spTree>
    <p:extLst>
      <p:ext uri="{BB962C8B-B14F-4D97-AF65-F5344CB8AC3E}">
        <p14:creationId xmlns:p14="http://schemas.microsoft.com/office/powerpoint/2010/main" val="172203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250</Words>
  <Application>Microsoft Macintosh PowerPoint</Application>
  <PresentationFormat>Widescreen</PresentationFormat>
  <Paragraphs>15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Marker Felt Thin</vt:lpstr>
      <vt:lpstr>Office Theme</vt:lpstr>
      <vt:lpstr>Roy Lichtenstein Onomatopoeia Art!</vt:lpstr>
      <vt:lpstr>What is an Onomatopoeia???</vt:lpstr>
      <vt:lpstr>PowerPoint Presentation</vt:lpstr>
      <vt:lpstr>What is Pop Art???</vt:lpstr>
      <vt:lpstr>Who is Roy Lichtenstein???</vt:lpstr>
      <vt:lpstr>PowerPoint Presentation</vt:lpstr>
      <vt:lpstr>PowerPoint Presentation</vt:lpstr>
      <vt:lpstr>What are Ben Day Dots???</vt:lpstr>
      <vt:lpstr>What are we Doing???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 Lichtenstein Onomatopoeia Art</dc:title>
  <dc:creator>Alyssa Harper</dc:creator>
  <cp:lastModifiedBy>Alyssa Harper</cp:lastModifiedBy>
  <cp:revision>11</cp:revision>
  <dcterms:created xsi:type="dcterms:W3CDTF">2019-11-12T19:05:16Z</dcterms:created>
  <dcterms:modified xsi:type="dcterms:W3CDTF">2019-11-23T22:03:08Z</dcterms:modified>
</cp:coreProperties>
</file>