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9" r:id="rId4"/>
    <p:sldId id="272" r:id="rId5"/>
    <p:sldId id="273" r:id="rId6"/>
    <p:sldId id="260" r:id="rId7"/>
    <p:sldId id="268" r:id="rId8"/>
    <p:sldId id="269" r:id="rId9"/>
    <p:sldId id="262" r:id="rId10"/>
    <p:sldId id="276" r:id="rId11"/>
    <p:sldId id="277"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8"/>
    <p:restoredTop sz="94118"/>
  </p:normalViewPr>
  <p:slideViewPr>
    <p:cSldViewPr snapToGrid="0" snapToObjects="1">
      <p:cViewPr varScale="1">
        <p:scale>
          <a:sx n="105" d="100"/>
          <a:sy n="105" d="100"/>
        </p:scale>
        <p:origin x="7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CF215-33C9-7847-BCFE-048426CB35F8}" type="datetimeFigureOut">
              <a:rPr lang="en-US" smtClean="0"/>
              <a:t>1/21/20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6300B4-AFD5-CD46-9B2E-101A7FA6C695}" type="slidenum">
              <a:rPr lang="en-US" smtClean="0"/>
              <a:t>‹#›</a:t>
            </a:fld>
            <a:endParaRPr lang="en-US"/>
          </a:p>
        </p:txBody>
      </p:sp>
    </p:spTree>
    <p:extLst>
      <p:ext uri="{BB962C8B-B14F-4D97-AF65-F5344CB8AC3E}">
        <p14:creationId xmlns:p14="http://schemas.microsoft.com/office/powerpoint/2010/main" val="1696719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09CE4C-3A38-2848-9C42-45C394E6F9C9}"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11047-DD89-7C40-A528-8E8C8C0C0F29}" type="slidenum">
              <a:rPr lang="en-US" smtClean="0"/>
              <a:t>‹#›</a:t>
            </a:fld>
            <a:endParaRPr lang="en-US"/>
          </a:p>
        </p:txBody>
      </p:sp>
    </p:spTree>
    <p:extLst>
      <p:ext uri="{BB962C8B-B14F-4D97-AF65-F5344CB8AC3E}">
        <p14:creationId xmlns:p14="http://schemas.microsoft.com/office/powerpoint/2010/main" val="761067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9CE4C-3A38-2848-9C42-45C394E6F9C9}"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11047-DD89-7C40-A528-8E8C8C0C0F29}" type="slidenum">
              <a:rPr lang="en-US" smtClean="0"/>
              <a:t>‹#›</a:t>
            </a:fld>
            <a:endParaRPr lang="en-US"/>
          </a:p>
        </p:txBody>
      </p:sp>
    </p:spTree>
    <p:extLst>
      <p:ext uri="{BB962C8B-B14F-4D97-AF65-F5344CB8AC3E}">
        <p14:creationId xmlns:p14="http://schemas.microsoft.com/office/powerpoint/2010/main" val="998351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9CE4C-3A38-2848-9C42-45C394E6F9C9}"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11047-DD89-7C40-A528-8E8C8C0C0F29}" type="slidenum">
              <a:rPr lang="en-US" smtClean="0"/>
              <a:t>‹#›</a:t>
            </a:fld>
            <a:endParaRPr lang="en-US"/>
          </a:p>
        </p:txBody>
      </p:sp>
    </p:spTree>
    <p:extLst>
      <p:ext uri="{BB962C8B-B14F-4D97-AF65-F5344CB8AC3E}">
        <p14:creationId xmlns:p14="http://schemas.microsoft.com/office/powerpoint/2010/main" val="99614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9CE4C-3A38-2848-9C42-45C394E6F9C9}"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11047-DD89-7C40-A528-8E8C8C0C0F29}" type="slidenum">
              <a:rPr lang="en-US" smtClean="0"/>
              <a:t>‹#›</a:t>
            </a:fld>
            <a:endParaRPr lang="en-US"/>
          </a:p>
        </p:txBody>
      </p:sp>
    </p:spTree>
    <p:extLst>
      <p:ext uri="{BB962C8B-B14F-4D97-AF65-F5344CB8AC3E}">
        <p14:creationId xmlns:p14="http://schemas.microsoft.com/office/powerpoint/2010/main" val="315898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09CE4C-3A38-2848-9C42-45C394E6F9C9}" type="datetimeFigureOut">
              <a:rPr lang="en-US" smtClean="0"/>
              <a:t>1/21/20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11047-DD89-7C40-A528-8E8C8C0C0F29}" type="slidenum">
              <a:rPr lang="en-US" smtClean="0"/>
              <a:t>‹#›</a:t>
            </a:fld>
            <a:endParaRPr lang="en-US"/>
          </a:p>
        </p:txBody>
      </p:sp>
    </p:spTree>
    <p:extLst>
      <p:ext uri="{BB962C8B-B14F-4D97-AF65-F5344CB8AC3E}">
        <p14:creationId xmlns:p14="http://schemas.microsoft.com/office/powerpoint/2010/main" val="124565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09CE4C-3A38-2848-9C42-45C394E6F9C9}" type="datetimeFigureOut">
              <a:rPr lang="en-US" smtClean="0"/>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11047-DD89-7C40-A528-8E8C8C0C0F29}" type="slidenum">
              <a:rPr lang="en-US" smtClean="0"/>
              <a:t>‹#›</a:t>
            </a:fld>
            <a:endParaRPr lang="en-US"/>
          </a:p>
        </p:txBody>
      </p:sp>
    </p:spTree>
    <p:extLst>
      <p:ext uri="{BB962C8B-B14F-4D97-AF65-F5344CB8AC3E}">
        <p14:creationId xmlns:p14="http://schemas.microsoft.com/office/powerpoint/2010/main" val="210017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09CE4C-3A38-2848-9C42-45C394E6F9C9}" type="datetimeFigureOut">
              <a:rPr lang="en-US" smtClean="0"/>
              <a:t>1/21/20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711047-DD89-7C40-A528-8E8C8C0C0F29}" type="slidenum">
              <a:rPr lang="en-US" smtClean="0"/>
              <a:t>‹#›</a:t>
            </a:fld>
            <a:endParaRPr lang="en-US"/>
          </a:p>
        </p:txBody>
      </p:sp>
    </p:spTree>
    <p:extLst>
      <p:ext uri="{BB962C8B-B14F-4D97-AF65-F5344CB8AC3E}">
        <p14:creationId xmlns:p14="http://schemas.microsoft.com/office/powerpoint/2010/main" val="1537699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09CE4C-3A38-2848-9C42-45C394E6F9C9}" type="datetimeFigureOut">
              <a:rPr lang="en-US" smtClean="0"/>
              <a:t>1/21/20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711047-DD89-7C40-A528-8E8C8C0C0F29}" type="slidenum">
              <a:rPr lang="en-US" smtClean="0"/>
              <a:t>‹#›</a:t>
            </a:fld>
            <a:endParaRPr lang="en-US"/>
          </a:p>
        </p:txBody>
      </p:sp>
    </p:spTree>
    <p:extLst>
      <p:ext uri="{BB962C8B-B14F-4D97-AF65-F5344CB8AC3E}">
        <p14:creationId xmlns:p14="http://schemas.microsoft.com/office/powerpoint/2010/main" val="129491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9CE4C-3A38-2848-9C42-45C394E6F9C9}" type="datetimeFigureOut">
              <a:rPr lang="en-US" smtClean="0"/>
              <a:t>1/21/20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711047-DD89-7C40-A528-8E8C8C0C0F29}" type="slidenum">
              <a:rPr lang="en-US" smtClean="0"/>
              <a:t>‹#›</a:t>
            </a:fld>
            <a:endParaRPr lang="en-US"/>
          </a:p>
        </p:txBody>
      </p:sp>
    </p:spTree>
    <p:extLst>
      <p:ext uri="{BB962C8B-B14F-4D97-AF65-F5344CB8AC3E}">
        <p14:creationId xmlns:p14="http://schemas.microsoft.com/office/powerpoint/2010/main" val="1099564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09CE4C-3A38-2848-9C42-45C394E6F9C9}" type="datetimeFigureOut">
              <a:rPr lang="en-US" smtClean="0"/>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11047-DD89-7C40-A528-8E8C8C0C0F29}" type="slidenum">
              <a:rPr lang="en-US" smtClean="0"/>
              <a:t>‹#›</a:t>
            </a:fld>
            <a:endParaRPr lang="en-US"/>
          </a:p>
        </p:txBody>
      </p:sp>
    </p:spTree>
    <p:extLst>
      <p:ext uri="{BB962C8B-B14F-4D97-AF65-F5344CB8AC3E}">
        <p14:creationId xmlns:p14="http://schemas.microsoft.com/office/powerpoint/2010/main" val="1280525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09CE4C-3A38-2848-9C42-45C394E6F9C9}" type="datetimeFigureOut">
              <a:rPr lang="en-US" smtClean="0"/>
              <a:t>1/21/20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11047-DD89-7C40-A528-8E8C8C0C0F29}" type="slidenum">
              <a:rPr lang="en-US" smtClean="0"/>
              <a:t>‹#›</a:t>
            </a:fld>
            <a:endParaRPr lang="en-US"/>
          </a:p>
        </p:txBody>
      </p:sp>
    </p:spTree>
    <p:extLst>
      <p:ext uri="{BB962C8B-B14F-4D97-AF65-F5344CB8AC3E}">
        <p14:creationId xmlns:p14="http://schemas.microsoft.com/office/powerpoint/2010/main" val="1855325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9CE4C-3A38-2848-9C42-45C394E6F9C9}" type="datetimeFigureOut">
              <a:rPr lang="en-US" smtClean="0"/>
              <a:t>1/21/20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11047-DD89-7C40-A528-8E8C8C0C0F29}" type="slidenum">
              <a:rPr lang="en-US" smtClean="0"/>
              <a:t>‹#›</a:t>
            </a:fld>
            <a:endParaRPr lang="en-US"/>
          </a:p>
        </p:txBody>
      </p:sp>
    </p:spTree>
    <p:extLst>
      <p:ext uri="{BB962C8B-B14F-4D97-AF65-F5344CB8AC3E}">
        <p14:creationId xmlns:p14="http://schemas.microsoft.com/office/powerpoint/2010/main" val="701392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51398"/>
            <a:ext cx="9144000" cy="2387600"/>
          </a:xfrm>
        </p:spPr>
        <p:txBody>
          <a:bodyPr/>
          <a:lstStyle/>
          <a:p>
            <a:r>
              <a:rPr lang="en-US" dirty="0"/>
              <a:t>SHADING</a:t>
            </a:r>
          </a:p>
        </p:txBody>
      </p:sp>
      <p:sp>
        <p:nvSpPr>
          <p:cNvPr id="3" name="Subtitle 2"/>
          <p:cNvSpPr>
            <a:spLocks noGrp="1"/>
          </p:cNvSpPr>
          <p:nvPr>
            <p:ph type="subTitle" idx="1"/>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17513"/>
            <a:ext cx="12192000" cy="2968254"/>
          </a:xfrm>
          <a:prstGeom prst="rect">
            <a:avLst/>
          </a:prstGeom>
        </p:spPr>
      </p:pic>
    </p:spTree>
    <p:extLst>
      <p:ext uri="{BB962C8B-B14F-4D97-AF65-F5344CB8AC3E}">
        <p14:creationId xmlns:p14="http://schemas.microsoft.com/office/powerpoint/2010/main" val="854904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 View Finder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1976" y="1453173"/>
            <a:ext cx="3664322" cy="449847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765" y="1287707"/>
            <a:ext cx="6218592" cy="4663944"/>
          </a:xfrm>
          <a:prstGeom prst="rect">
            <a:avLst/>
          </a:prstGeom>
        </p:spPr>
      </p:pic>
    </p:spTree>
    <p:extLst>
      <p:ext uri="{BB962C8B-B14F-4D97-AF65-F5344CB8AC3E}">
        <p14:creationId xmlns:p14="http://schemas.microsoft.com/office/powerpoint/2010/main" val="439662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3694"/>
            <a:ext cx="5989312" cy="798575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72202" y="-318378"/>
            <a:ext cx="6826525" cy="7575321"/>
          </a:xfrm>
        </p:spPr>
      </p:pic>
    </p:spTree>
    <p:extLst>
      <p:ext uri="{BB962C8B-B14F-4D97-AF65-F5344CB8AC3E}">
        <p14:creationId xmlns:p14="http://schemas.microsoft.com/office/powerpoint/2010/main" val="1601735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View Finder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8637" y="1969060"/>
            <a:ext cx="4351338" cy="4351338"/>
          </a:xfrm>
        </p:spPr>
      </p:pic>
      <p:sp>
        <p:nvSpPr>
          <p:cNvPr id="5" name="Content Placeholder 2"/>
          <p:cNvSpPr txBox="1">
            <a:spLocks/>
          </p:cNvSpPr>
          <p:nvPr/>
        </p:nvSpPr>
        <p:spPr>
          <a:xfrm>
            <a:off x="838200" y="1969060"/>
            <a:ext cx="631563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000" dirty="0"/>
              <a:t>Observational skills, to “see” like an artist</a:t>
            </a:r>
          </a:p>
          <a:p>
            <a:endParaRPr lang="en-US" sz="3000" dirty="0"/>
          </a:p>
          <a:p>
            <a:r>
              <a:rPr lang="en-US" sz="3000" dirty="0"/>
              <a:t>Shading skills</a:t>
            </a:r>
          </a:p>
          <a:p>
            <a:endParaRPr lang="en-US" sz="3000" dirty="0"/>
          </a:p>
          <a:p>
            <a:r>
              <a:rPr lang="en-US" sz="3000" dirty="0"/>
              <a:t>Proportion</a:t>
            </a:r>
          </a:p>
          <a:p>
            <a:endParaRPr lang="en-US" sz="3000" dirty="0"/>
          </a:p>
          <a:p>
            <a:r>
              <a:rPr lang="en-US" sz="3000" dirty="0"/>
              <a:t>3D Rendering with Tone</a:t>
            </a:r>
          </a:p>
        </p:txBody>
      </p:sp>
    </p:spTree>
    <p:extLst>
      <p:ext uri="{BB962C8B-B14F-4D97-AF65-F5344CB8AC3E}">
        <p14:creationId xmlns:p14="http://schemas.microsoft.com/office/powerpoint/2010/main" val="2323591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8315" y="1947741"/>
            <a:ext cx="9255369" cy="3147291"/>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1154" y="957566"/>
            <a:ext cx="740508" cy="97097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6907" y="975151"/>
            <a:ext cx="740508" cy="970972"/>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7816" y="956828"/>
            <a:ext cx="740508" cy="970972"/>
          </a:xfrm>
          <a:prstGeom prst="rect">
            <a:avLst/>
          </a:prstGeom>
        </p:spPr>
      </p:pic>
    </p:spTree>
    <p:extLst>
      <p:ext uri="{BB962C8B-B14F-4D97-AF65-F5344CB8AC3E}">
        <p14:creationId xmlns:p14="http://schemas.microsoft.com/office/powerpoint/2010/main" val="72979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695"/>
            <a:ext cx="10515600" cy="1325563"/>
          </a:xfrm>
        </p:spPr>
        <p:txBody>
          <a:bodyPr/>
          <a:lstStyle/>
          <a:p>
            <a:r>
              <a:rPr lang="en-US" dirty="0"/>
              <a:t>Shading Notes</a:t>
            </a:r>
          </a:p>
        </p:txBody>
      </p:sp>
      <p:sp>
        <p:nvSpPr>
          <p:cNvPr id="3" name="Content Placeholder 2"/>
          <p:cNvSpPr>
            <a:spLocks noGrp="1"/>
          </p:cNvSpPr>
          <p:nvPr>
            <p:ph idx="1"/>
          </p:nvPr>
        </p:nvSpPr>
        <p:spPr>
          <a:xfrm>
            <a:off x="169497" y="1633549"/>
            <a:ext cx="10515600" cy="5117123"/>
          </a:xfrm>
        </p:spPr>
        <p:txBody>
          <a:bodyPr>
            <a:normAutofit/>
          </a:bodyPr>
          <a:lstStyle/>
          <a:p>
            <a:r>
              <a:rPr lang="en-US" dirty="0"/>
              <a:t>H-</a:t>
            </a:r>
          </a:p>
          <a:p>
            <a:r>
              <a:rPr lang="en-US" dirty="0"/>
              <a:t>B-</a:t>
            </a:r>
          </a:p>
          <a:p>
            <a:r>
              <a:rPr lang="en-US" dirty="0"/>
              <a:t>HB-</a:t>
            </a:r>
          </a:p>
          <a:p>
            <a:endParaRPr lang="en-US" dirty="0"/>
          </a:p>
          <a:p>
            <a:r>
              <a:rPr lang="en-US" dirty="0"/>
              <a:t>Core Shadow-</a:t>
            </a:r>
          </a:p>
          <a:p>
            <a:r>
              <a:rPr lang="en-US" dirty="0"/>
              <a:t>Cast Shadow-</a:t>
            </a:r>
          </a:p>
          <a:p>
            <a:r>
              <a:rPr lang="en-US" dirty="0"/>
              <a:t>Light Source-</a:t>
            </a:r>
          </a:p>
          <a:p>
            <a:r>
              <a:rPr lang="en-US" dirty="0"/>
              <a:t>Highlight-</a:t>
            </a:r>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68353"/>
          <a:stretch/>
        </p:blipFill>
        <p:spPr>
          <a:xfrm>
            <a:off x="4777054" y="2520987"/>
            <a:ext cx="3001307" cy="45047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297" y="-67789"/>
            <a:ext cx="6764703" cy="23492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3912575"/>
            <a:ext cx="3810000" cy="2997200"/>
          </a:xfrm>
          <a:prstGeom prst="rect">
            <a:avLst/>
          </a:prstGeom>
        </p:spPr>
      </p:pic>
      <p:cxnSp>
        <p:nvCxnSpPr>
          <p:cNvPr id="9" name="Straight Connector 8"/>
          <p:cNvCxnSpPr/>
          <p:nvPr/>
        </p:nvCxnSpPr>
        <p:spPr>
          <a:xfrm flipV="1">
            <a:off x="2412773" y="2666424"/>
            <a:ext cx="6629400" cy="1758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72862" y="2896234"/>
            <a:ext cx="9126415" cy="646331"/>
          </a:xfrm>
          <a:prstGeom prst="rect">
            <a:avLst/>
          </a:prstGeom>
          <a:noFill/>
        </p:spPr>
        <p:txBody>
          <a:bodyPr wrap="square" rtlCol="0">
            <a:spAutoFit/>
          </a:bodyPr>
          <a:lstStyle/>
          <a:p>
            <a:r>
              <a:rPr lang="en-US" dirty="0"/>
              <a:t>  6B   	</a:t>
            </a:r>
            <a:r>
              <a:rPr lang="en-US" b="1" dirty="0">
                <a:solidFill>
                  <a:srgbClr val="FF0000"/>
                </a:solidFill>
              </a:rPr>
              <a:t>4B</a:t>
            </a:r>
            <a:r>
              <a:rPr lang="en-US" dirty="0"/>
              <a:t>	2B	</a:t>
            </a:r>
            <a:r>
              <a:rPr lang="en-US" b="1" dirty="0">
                <a:solidFill>
                  <a:srgbClr val="FF0000"/>
                </a:solidFill>
              </a:rPr>
              <a:t>HB</a:t>
            </a:r>
            <a:r>
              <a:rPr lang="en-US" dirty="0"/>
              <a:t>	2H	</a:t>
            </a:r>
            <a:r>
              <a:rPr lang="en-US" b="1" dirty="0">
                <a:solidFill>
                  <a:srgbClr val="FF0000"/>
                </a:solidFill>
              </a:rPr>
              <a:t>4H</a:t>
            </a:r>
            <a:r>
              <a:rPr lang="en-US" dirty="0"/>
              <a:t>	6H</a:t>
            </a:r>
          </a:p>
          <a:p>
            <a:r>
              <a:rPr lang="en-US" dirty="0"/>
              <a:t>		           (#2 Pencil)</a:t>
            </a:r>
          </a:p>
        </p:txBody>
      </p:sp>
    </p:spTree>
    <p:extLst>
      <p:ext uri="{BB962C8B-B14F-4D97-AF65-F5344CB8AC3E}">
        <p14:creationId xmlns:p14="http://schemas.microsoft.com/office/powerpoint/2010/main" val="637210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695"/>
            <a:ext cx="10515600" cy="1325563"/>
          </a:xfrm>
        </p:spPr>
        <p:txBody>
          <a:bodyPr/>
          <a:lstStyle/>
          <a:p>
            <a:r>
              <a:rPr lang="en-US" dirty="0"/>
              <a:t>Shading Notes</a:t>
            </a:r>
          </a:p>
        </p:txBody>
      </p:sp>
      <p:sp>
        <p:nvSpPr>
          <p:cNvPr id="3" name="Content Placeholder 2"/>
          <p:cNvSpPr>
            <a:spLocks noGrp="1"/>
          </p:cNvSpPr>
          <p:nvPr>
            <p:ph idx="1"/>
          </p:nvPr>
        </p:nvSpPr>
        <p:spPr>
          <a:xfrm>
            <a:off x="169497" y="1633549"/>
            <a:ext cx="4763450" cy="5117123"/>
          </a:xfrm>
        </p:spPr>
        <p:txBody>
          <a:bodyPr>
            <a:normAutofit lnSpcReduction="10000"/>
          </a:bodyPr>
          <a:lstStyle/>
          <a:p>
            <a:r>
              <a:rPr lang="en-US" dirty="0"/>
              <a:t>H-</a:t>
            </a:r>
          </a:p>
          <a:p>
            <a:r>
              <a:rPr lang="en-US" dirty="0"/>
              <a:t>B-</a:t>
            </a:r>
          </a:p>
          <a:p>
            <a:r>
              <a:rPr lang="en-US" dirty="0"/>
              <a:t>HB-</a:t>
            </a:r>
          </a:p>
          <a:p>
            <a:endParaRPr lang="en-US" dirty="0"/>
          </a:p>
          <a:p>
            <a:r>
              <a:rPr lang="en-US" dirty="0"/>
              <a:t>Core Shadow- </a:t>
            </a:r>
            <a:r>
              <a:rPr lang="en-US" sz="1200" dirty="0"/>
              <a:t>The core shadow is the dark band visible </a:t>
            </a:r>
            <a:r>
              <a:rPr lang="en-US" sz="1200" b="1" dirty="0"/>
              <a:t>where light and shadow meet</a:t>
            </a:r>
            <a:r>
              <a:rPr lang="en-US" sz="1200" dirty="0"/>
              <a:t>. It is the point at which light can no longer reach the form to illuminate it</a:t>
            </a:r>
            <a:r>
              <a:rPr lang="en-US" sz="1200" b="1" dirty="0"/>
              <a:t>. It is the darkest area of the shadow </a:t>
            </a:r>
            <a:r>
              <a:rPr lang="en-US" sz="1200" b="1" i="1" dirty="0"/>
              <a:t>on the sphere</a:t>
            </a:r>
            <a:r>
              <a:rPr lang="en-US" sz="1200" i="1" dirty="0"/>
              <a:t> </a:t>
            </a:r>
            <a:r>
              <a:rPr lang="en-US" sz="1200" dirty="0"/>
              <a:t>(the "form shadow")because it is least affected by reflected light.</a:t>
            </a:r>
          </a:p>
          <a:p>
            <a:r>
              <a:rPr lang="en-US" dirty="0"/>
              <a:t>Cast Shadow- </a:t>
            </a:r>
            <a:r>
              <a:rPr lang="en-US" sz="1300" dirty="0"/>
              <a:t>The shadow on the surface that the object rests on. It is created by the object itself blocking the light from the light source. Falls opposite of the light source</a:t>
            </a:r>
          </a:p>
          <a:p>
            <a:r>
              <a:rPr lang="en-US" dirty="0"/>
              <a:t>Light Source- </a:t>
            </a:r>
            <a:r>
              <a:rPr lang="en-US" sz="1200" dirty="0"/>
              <a:t>Where the light on your object comes from</a:t>
            </a:r>
          </a:p>
          <a:p>
            <a:r>
              <a:rPr lang="en-US" dirty="0"/>
              <a:t>Highlight- </a:t>
            </a:r>
            <a:r>
              <a:rPr lang="en-US" sz="1300" dirty="0"/>
              <a:t>The light area of your object where the light source meets your object. </a:t>
            </a:r>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68353"/>
          <a:stretch/>
        </p:blipFill>
        <p:spPr>
          <a:xfrm>
            <a:off x="5364804" y="2405024"/>
            <a:ext cx="3001307" cy="45047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7297" y="-67789"/>
            <a:ext cx="6764703" cy="23492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0" y="3912575"/>
            <a:ext cx="3810000" cy="2997200"/>
          </a:xfrm>
          <a:prstGeom prst="rect">
            <a:avLst/>
          </a:prstGeom>
        </p:spPr>
      </p:pic>
      <p:cxnSp>
        <p:nvCxnSpPr>
          <p:cNvPr id="9" name="Straight Connector 8"/>
          <p:cNvCxnSpPr/>
          <p:nvPr/>
        </p:nvCxnSpPr>
        <p:spPr>
          <a:xfrm flipV="1">
            <a:off x="2412773" y="2666424"/>
            <a:ext cx="6629400" cy="1758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72862" y="2896234"/>
            <a:ext cx="9126415" cy="646331"/>
          </a:xfrm>
          <a:prstGeom prst="rect">
            <a:avLst/>
          </a:prstGeom>
          <a:noFill/>
        </p:spPr>
        <p:txBody>
          <a:bodyPr wrap="square" rtlCol="0">
            <a:spAutoFit/>
          </a:bodyPr>
          <a:lstStyle/>
          <a:p>
            <a:r>
              <a:rPr lang="en-US" dirty="0"/>
              <a:t>  6B   	</a:t>
            </a:r>
            <a:r>
              <a:rPr lang="en-US" b="1" dirty="0">
                <a:solidFill>
                  <a:srgbClr val="FF0000"/>
                </a:solidFill>
              </a:rPr>
              <a:t>4B</a:t>
            </a:r>
            <a:r>
              <a:rPr lang="en-US" dirty="0"/>
              <a:t>	2B	</a:t>
            </a:r>
            <a:r>
              <a:rPr lang="en-US" b="1" dirty="0">
                <a:solidFill>
                  <a:srgbClr val="FF0000"/>
                </a:solidFill>
              </a:rPr>
              <a:t>HB</a:t>
            </a:r>
            <a:r>
              <a:rPr lang="en-US" dirty="0"/>
              <a:t>	2H	</a:t>
            </a:r>
            <a:r>
              <a:rPr lang="en-US" b="1" dirty="0">
                <a:solidFill>
                  <a:srgbClr val="FF0000"/>
                </a:solidFill>
              </a:rPr>
              <a:t>4H</a:t>
            </a:r>
            <a:r>
              <a:rPr lang="en-US" dirty="0"/>
              <a:t>	6H</a:t>
            </a:r>
          </a:p>
          <a:p>
            <a:r>
              <a:rPr lang="en-US" dirty="0"/>
              <a:t>		           (#2 Pencil)</a:t>
            </a:r>
          </a:p>
        </p:txBody>
      </p:sp>
    </p:spTree>
    <p:extLst>
      <p:ext uri="{BB962C8B-B14F-4D97-AF65-F5344CB8AC3E}">
        <p14:creationId xmlns:p14="http://schemas.microsoft.com/office/powerpoint/2010/main" val="1919973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0A81-DDEC-ED43-886B-7B9A48FC98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530499-1380-4C45-9EDC-3768AFE87CB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A508AED-4361-A340-8D2E-6DC71AF0F3E6}"/>
              </a:ext>
            </a:extLst>
          </p:cNvPr>
          <p:cNvPicPr>
            <a:picLocks noChangeAspect="1"/>
          </p:cNvPicPr>
          <p:nvPr/>
        </p:nvPicPr>
        <p:blipFill>
          <a:blip r:embed="rId2"/>
          <a:stretch>
            <a:fillRect/>
          </a:stretch>
        </p:blipFill>
        <p:spPr>
          <a:xfrm>
            <a:off x="3212592" y="-700151"/>
            <a:ext cx="5766816" cy="7929372"/>
          </a:xfrm>
          <a:prstGeom prst="rect">
            <a:avLst/>
          </a:prstGeom>
        </p:spPr>
      </p:pic>
    </p:spTree>
    <p:extLst>
      <p:ext uri="{BB962C8B-B14F-4D97-AF65-F5344CB8AC3E}">
        <p14:creationId xmlns:p14="http://schemas.microsoft.com/office/powerpoint/2010/main" val="298439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Are Doing:   </a:t>
            </a:r>
          </a:p>
        </p:txBody>
      </p:sp>
      <p:sp>
        <p:nvSpPr>
          <p:cNvPr id="3" name="Content Placeholder 2"/>
          <p:cNvSpPr>
            <a:spLocks noGrp="1"/>
          </p:cNvSpPr>
          <p:nvPr>
            <p:ph idx="1"/>
          </p:nvPr>
        </p:nvSpPr>
        <p:spPr>
          <a:xfrm>
            <a:off x="838200" y="1825624"/>
            <a:ext cx="11013434" cy="4751021"/>
          </a:xfrm>
        </p:spPr>
        <p:txBody>
          <a:bodyPr>
            <a:normAutofit fontScale="77500" lnSpcReduction="20000"/>
          </a:bodyPr>
          <a:lstStyle/>
          <a:p>
            <a:r>
              <a:rPr lang="en-US" dirty="0"/>
              <a:t>Draw a value scale- 1” x 1” inch squares.           </a:t>
            </a:r>
            <a:r>
              <a:rPr lang="en-US" sz="4100" dirty="0"/>
              <a:t>2H                   HB                   4B</a:t>
            </a:r>
          </a:p>
          <a:p>
            <a:pPr marL="0" indent="0">
              <a:buNone/>
            </a:pPr>
            <a:br>
              <a:rPr lang="en-US" sz="4100" dirty="0"/>
            </a:br>
            <a:endParaRPr lang="en-US" sz="4100" dirty="0"/>
          </a:p>
          <a:p>
            <a:r>
              <a:rPr lang="en-US" dirty="0"/>
              <a:t>3 values of EACH pencil = 9 values</a:t>
            </a:r>
          </a:p>
          <a:p>
            <a:pPr marL="0" indent="0">
              <a:buNone/>
            </a:pPr>
            <a:r>
              <a:rPr lang="en-US" dirty="0"/>
              <a:t>  					     </a:t>
            </a:r>
            <a:r>
              <a:rPr lang="en-US" sz="1900" b="1" dirty="0"/>
              <a:t>(LIGHT)  (MED)   (DARK)</a:t>
            </a:r>
          </a:p>
          <a:p>
            <a:pPr marL="0" indent="0">
              <a:buNone/>
            </a:pPr>
            <a:r>
              <a:rPr lang="en-US" dirty="0"/>
              <a:t>                                                                         </a:t>
            </a:r>
          </a:p>
          <a:p>
            <a:r>
              <a:rPr lang="en-US" dirty="0"/>
              <a:t>Draw and shade a cube, cylinder, cone and sphere (4” x 4”) based off of handout</a:t>
            </a:r>
          </a:p>
          <a:p>
            <a:endParaRPr lang="en-US" dirty="0"/>
          </a:p>
          <a:p>
            <a:r>
              <a:rPr lang="en-US" dirty="0"/>
              <a:t>Cube and cylinder on 1 page, cone and sphere on another</a:t>
            </a:r>
          </a:p>
          <a:p>
            <a:endParaRPr lang="en-US" dirty="0"/>
          </a:p>
          <a:p>
            <a:pPr marL="0" indent="0">
              <a:buNone/>
            </a:pPr>
            <a:r>
              <a:rPr lang="en-US" dirty="0"/>
              <a:t>    DRAW LIGHT ‘TIL ITS RIGHT and NO SMUDGING WITH FINGER OILS. (I can tell)</a:t>
            </a:r>
          </a:p>
          <a:p>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79" t="59153" r="11323" b="2305"/>
          <a:stretch/>
        </p:blipFill>
        <p:spPr>
          <a:xfrm>
            <a:off x="5802924" y="2718662"/>
            <a:ext cx="6048710" cy="692753"/>
          </a:xfrm>
          <a:prstGeom prst="rect">
            <a:avLst/>
          </a:prstGeom>
          <a:ln w="28575">
            <a:solidFill>
              <a:schemeClr val="tx1"/>
            </a:solidFill>
          </a:ln>
        </p:spPr>
      </p:pic>
    </p:spTree>
    <p:extLst>
      <p:ext uri="{BB962C8B-B14F-4D97-AF65-F5344CB8AC3E}">
        <p14:creationId xmlns:p14="http://schemas.microsoft.com/office/powerpoint/2010/main" val="698815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Scribble</a:t>
            </a:r>
            <a:br>
              <a:rPr lang="en-US" dirty="0"/>
            </a:br>
            <a:endParaRPr lang="en-US" dirty="0"/>
          </a:p>
        </p:txBody>
      </p:sp>
      <p:sp>
        <p:nvSpPr>
          <p:cNvPr id="3" name="Content Placeholder 2"/>
          <p:cNvSpPr>
            <a:spLocks noGrp="1"/>
          </p:cNvSpPr>
          <p:nvPr>
            <p:ph idx="1"/>
          </p:nvPr>
        </p:nvSpPr>
        <p:spPr/>
        <p:txBody>
          <a:bodyPr/>
          <a:lstStyle/>
          <a:p>
            <a:r>
              <a:rPr lang="en-US" dirty="0"/>
              <a:t>No amount of blending will ever be able to make this scribbled application look smooth.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442" y="2917634"/>
            <a:ext cx="7615116" cy="3394266"/>
          </a:xfrm>
          <a:prstGeom prst="rect">
            <a:avLst/>
          </a:prstGeom>
        </p:spPr>
      </p:pic>
    </p:spTree>
    <p:extLst>
      <p:ext uri="{BB962C8B-B14F-4D97-AF65-F5344CB8AC3E}">
        <p14:creationId xmlns:p14="http://schemas.microsoft.com/office/powerpoint/2010/main" val="1000082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Smooth Lines from Dark to Light</a:t>
            </a:r>
          </a:p>
        </p:txBody>
      </p:sp>
      <p:sp>
        <p:nvSpPr>
          <p:cNvPr id="3" name="Content Placeholder 2"/>
          <p:cNvSpPr>
            <a:spLocks noGrp="1"/>
          </p:cNvSpPr>
          <p:nvPr>
            <p:ph idx="1"/>
          </p:nvPr>
        </p:nvSpPr>
        <p:spPr/>
        <p:txBody>
          <a:bodyPr/>
          <a:lstStyle/>
          <a:p>
            <a:r>
              <a:rPr lang="en-US" dirty="0"/>
              <a:t>This is what your pencil lines should look like before you begin blending. The individual lines are barely visible. Work from dark to light, going up and down and back and forth at the same time to help the liens fill in as you go.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9492" y="3083703"/>
            <a:ext cx="4453304" cy="3352266"/>
          </a:xfrm>
          <a:prstGeom prst="rect">
            <a:avLst/>
          </a:prstGeom>
        </p:spPr>
      </p:pic>
    </p:spTree>
    <p:extLst>
      <p:ext uri="{BB962C8B-B14F-4D97-AF65-F5344CB8AC3E}">
        <p14:creationId xmlns:p14="http://schemas.microsoft.com/office/powerpoint/2010/main" val="27215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Shade </a:t>
            </a:r>
          </a:p>
        </p:txBody>
      </p:sp>
      <p:sp>
        <p:nvSpPr>
          <p:cNvPr id="3" name="Content Placeholder 2"/>
          <p:cNvSpPr>
            <a:spLocks noGrp="1"/>
          </p:cNvSpPr>
          <p:nvPr>
            <p:ph idx="1"/>
          </p:nvPr>
        </p:nvSpPr>
        <p:spPr/>
        <p:txBody>
          <a:bodyPr>
            <a:normAutofit lnSpcReduction="10000"/>
          </a:bodyPr>
          <a:lstStyle/>
          <a:p>
            <a:r>
              <a:rPr lang="en-US" dirty="0"/>
              <a:t>Follow the natural lines of the 3-D form  </a:t>
            </a:r>
          </a:p>
          <a:p>
            <a:endParaRPr lang="en-US" dirty="0"/>
          </a:p>
          <a:p>
            <a:endParaRPr lang="en-US" dirty="0"/>
          </a:p>
          <a:p>
            <a:r>
              <a:rPr lang="en-US" dirty="0"/>
              <a:t>Overlap pencils to blend between values better</a:t>
            </a:r>
          </a:p>
          <a:p>
            <a:endParaRPr lang="en-US" dirty="0"/>
          </a:p>
          <a:p>
            <a:endParaRPr lang="en-US" dirty="0"/>
          </a:p>
          <a:p>
            <a:r>
              <a:rPr lang="en-US" dirty="0"/>
              <a:t>Shade in layers, working SLOWLY</a:t>
            </a:r>
          </a:p>
          <a:p>
            <a:endParaRPr lang="en-US" dirty="0"/>
          </a:p>
          <a:p>
            <a:pPr marL="0" indent="0">
              <a:buNone/>
            </a:pPr>
            <a:r>
              <a:rPr lang="en-US" b="1" dirty="0"/>
              <a:t>EACH SHAPE IS WORTH 25 POINTS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0677" y="0"/>
            <a:ext cx="3661322" cy="29868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8831" y="3659968"/>
            <a:ext cx="3083169" cy="3198032"/>
          </a:xfrm>
          <a:prstGeom prst="rect">
            <a:avLst/>
          </a:prstGeom>
        </p:spPr>
      </p:pic>
    </p:spTree>
    <p:extLst>
      <p:ext uri="{BB962C8B-B14F-4D97-AF65-F5344CB8AC3E}">
        <p14:creationId xmlns:p14="http://schemas.microsoft.com/office/powerpoint/2010/main" val="1871954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405</Words>
  <Application>Microsoft Macintosh PowerPoint</Application>
  <PresentationFormat>Widescreen</PresentationFormat>
  <Paragraphs>63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SHADING</vt:lpstr>
      <vt:lpstr>PowerPoint Presentation</vt:lpstr>
      <vt:lpstr>Shading Notes</vt:lpstr>
      <vt:lpstr>Shading Notes</vt:lpstr>
      <vt:lpstr>PowerPoint Presentation</vt:lpstr>
      <vt:lpstr>What We Are Doing:   </vt:lpstr>
      <vt:lpstr>Don’t Scribble </vt:lpstr>
      <vt:lpstr>Smooth Lines from Dark to Light</vt:lpstr>
      <vt:lpstr>How To Shade </vt:lpstr>
      <vt:lpstr>Using a View Finder</vt:lpstr>
      <vt:lpstr>PowerPoint Presentation</vt:lpstr>
      <vt:lpstr>Use of View Finder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Shading</dc:title>
  <dc:creator>Alyssa Mccune</dc:creator>
  <cp:lastModifiedBy>Alyssa Harper</cp:lastModifiedBy>
  <cp:revision>27</cp:revision>
  <dcterms:created xsi:type="dcterms:W3CDTF">2017-08-15T17:11:49Z</dcterms:created>
  <dcterms:modified xsi:type="dcterms:W3CDTF">2020-01-21T17:00:52Z</dcterms:modified>
</cp:coreProperties>
</file>