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6" r:id="rId6"/>
    <p:sldId id="277" r:id="rId7"/>
    <p:sldId id="272" r:id="rId8"/>
    <p:sldId id="261" r:id="rId9"/>
    <p:sldId id="285" r:id="rId10"/>
    <p:sldId id="260" r:id="rId11"/>
    <p:sldId id="278" r:id="rId12"/>
    <p:sldId id="268" r:id="rId13"/>
    <p:sldId id="266" r:id="rId14"/>
    <p:sldId id="279" r:id="rId15"/>
    <p:sldId id="281" r:id="rId16"/>
    <p:sldId id="280" r:id="rId17"/>
    <p:sldId id="271" r:id="rId18"/>
    <p:sldId id="262" r:id="rId19"/>
    <p:sldId id="264" r:id="rId20"/>
    <p:sldId id="282" r:id="rId21"/>
    <p:sldId id="283" r:id="rId22"/>
    <p:sldId id="284" r:id="rId23"/>
    <p:sldId id="267" r:id="rId24"/>
    <p:sldId id="26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742"/>
  </p:normalViewPr>
  <p:slideViewPr>
    <p:cSldViewPr snapToGrid="0" snapToObjects="1">
      <p:cViewPr varScale="1">
        <p:scale>
          <a:sx n="105" d="100"/>
          <a:sy n="105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D3B5-CDBB-D14C-ACC7-1209C390B29E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8E38-70D2-1C49-A180-3632A362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4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D99F-0AA0-524B-BBCB-1EF9EA40763A}" type="datetimeFigureOut">
              <a:rPr lang="en-US" smtClean="0"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977-DE8D-4B4C-83BA-9740A293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2.wdp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microsoft.com/office/2007/relationships/hdphoto" Target="../media/hdphoto3.wdp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2386139"/>
            <a:ext cx="14287500" cy="10015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</a:rPr>
              <a:t>Still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1: Proportion.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33" y="1690688"/>
            <a:ext cx="6985000" cy="431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406193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with the large, simple shapes and “Block” them in.  </a:t>
            </a:r>
          </a:p>
          <a:p>
            <a:endParaRPr lang="en-US" dirty="0"/>
          </a:p>
          <a:p>
            <a:r>
              <a:rPr lang="en-US" dirty="0"/>
              <a:t>Pay attention to Proportion (size relation) </a:t>
            </a:r>
          </a:p>
          <a:p>
            <a:endParaRPr lang="en-US" dirty="0"/>
          </a:p>
          <a:p>
            <a:r>
              <a:rPr lang="en-US" dirty="0"/>
              <a:t>Make sure drawing touches 3 edges of the paper</a:t>
            </a:r>
          </a:p>
        </p:txBody>
      </p:sp>
    </p:spTree>
    <p:extLst>
      <p:ext uri="{BB962C8B-B14F-4D97-AF65-F5344CB8AC3E}">
        <p14:creationId xmlns:p14="http://schemas.microsoft.com/office/powerpoint/2010/main" val="19924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 Tips: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62043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Draw COMPOSITION or LAYOUT as if you are “Zooming In” in order to fill page (off 3 edges)</a:t>
            </a:r>
          </a:p>
          <a:p>
            <a:endParaRPr lang="en-US" dirty="0"/>
          </a:p>
          <a:p>
            <a:r>
              <a:rPr lang="en-US" dirty="0"/>
              <a:t>Remember to draw what you SEE, not what you KNOW</a:t>
            </a:r>
          </a:p>
          <a:p>
            <a:pPr lvl="1"/>
            <a:r>
              <a:rPr lang="en-US" dirty="0"/>
              <a:t>Shapes: Ex. a Circle may look like an oval from a different angle</a:t>
            </a:r>
          </a:p>
          <a:p>
            <a:pPr lvl="1"/>
            <a:r>
              <a:rPr lang="en-US" dirty="0"/>
              <a:t>Proportion: A soda can is shorter than a bottle of water. BUT if the can is CLOSER to your view, it may appear BIGGER.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STACK TOO HIGH. You wont be able to go off 3 edges if the objects are stacked too tall.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44" y="365125"/>
            <a:ext cx="3572602" cy="3572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44" y="4081510"/>
            <a:ext cx="3572602" cy="25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4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60" y="404590"/>
            <a:ext cx="9132183" cy="6453410"/>
          </a:xfrm>
        </p:spPr>
      </p:pic>
    </p:spTree>
    <p:extLst>
      <p:ext uri="{BB962C8B-B14F-4D97-AF65-F5344CB8AC3E}">
        <p14:creationId xmlns:p14="http://schemas.microsoft.com/office/powerpoint/2010/main" val="102711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50" y="346907"/>
            <a:ext cx="8827447" cy="6238063"/>
          </a:xfrm>
        </p:spPr>
      </p:pic>
    </p:spTree>
    <p:extLst>
      <p:ext uri="{BB962C8B-B14F-4D97-AF65-F5344CB8AC3E}">
        <p14:creationId xmlns:p14="http://schemas.microsoft.com/office/powerpoint/2010/main" val="214281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8" y="273436"/>
            <a:ext cx="10515600" cy="1325563"/>
          </a:xfrm>
        </p:spPr>
        <p:txBody>
          <a:bodyPr/>
          <a:lstStyle/>
          <a:p>
            <a:r>
              <a:rPr lang="en-US" dirty="0"/>
              <a:t>Sighting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94" y="18370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Negative Space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Negative Space</a:t>
            </a:r>
            <a:r>
              <a:rPr lang="en-US" dirty="0"/>
              <a:t> is the area AROUND an object. </a:t>
            </a:r>
          </a:p>
          <a:p>
            <a:endParaRPr lang="en-US" dirty="0"/>
          </a:p>
          <a:p>
            <a:r>
              <a:rPr lang="en-US" dirty="0"/>
              <a:t>Sometimes it helps to look at those shapes </a:t>
            </a:r>
          </a:p>
          <a:p>
            <a:pPr marL="0" indent="0">
              <a:buNone/>
            </a:pPr>
            <a:r>
              <a:rPr lang="en-US" dirty="0"/>
              <a:t>	when “blocking in” your objects.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93" y="3517122"/>
            <a:ext cx="4111481" cy="3138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93" y="213111"/>
            <a:ext cx="4111481" cy="31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" y="407583"/>
            <a:ext cx="10515600" cy="1325563"/>
          </a:xfrm>
        </p:spPr>
        <p:txBody>
          <a:bodyPr/>
          <a:lstStyle/>
          <a:p>
            <a:r>
              <a:rPr lang="en-US" dirty="0"/>
              <a:t>Sighting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95" y="1733145"/>
            <a:ext cx="4911498" cy="49186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Thumbnail Measuring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Thumbnail measuring </a:t>
            </a:r>
            <a:r>
              <a:rPr lang="en-US" dirty="0"/>
              <a:t>is using your thumbnail and pencil to check the proportions of different areas or objects within a still life. </a:t>
            </a:r>
          </a:p>
          <a:p>
            <a:endParaRPr lang="en-US" dirty="0"/>
          </a:p>
          <a:p>
            <a:r>
              <a:rPr lang="en-US" dirty="0"/>
              <a:t>Ex. See what should be EQUAL in size and adjust drawing accordingly.</a:t>
            </a:r>
          </a:p>
          <a:p>
            <a:endParaRPr lang="en-US" dirty="0"/>
          </a:p>
          <a:p>
            <a:r>
              <a:rPr lang="en-US" dirty="0"/>
              <a:t>Make sure your arm is locked into place. (if you move it, closer in or further out, it will measure size inaccurately)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07" y="461348"/>
            <a:ext cx="3494989" cy="3938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011" y="295821"/>
            <a:ext cx="2515144" cy="3895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96" y="4607233"/>
            <a:ext cx="2906460" cy="21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Sighting Techniques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02" y="1639417"/>
            <a:ext cx="3372761" cy="1894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32" y="4012750"/>
            <a:ext cx="3568700" cy="2273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02" y="878541"/>
            <a:ext cx="4424898" cy="530987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07895" y="1733145"/>
            <a:ext cx="3496598" cy="4443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u="sng" dirty="0"/>
              <a:t>Thumbnail Measuring</a:t>
            </a:r>
          </a:p>
          <a:p>
            <a:pPr marL="0" indent="0">
              <a:buFont typeface="Arial"/>
              <a:buNone/>
            </a:pPr>
            <a:endParaRPr lang="en-US" b="1" dirty="0"/>
          </a:p>
          <a:p>
            <a:r>
              <a:rPr lang="en-US" b="1" dirty="0"/>
              <a:t>Thumbnail measuring </a:t>
            </a:r>
            <a:r>
              <a:rPr lang="en-US" dirty="0"/>
              <a:t>is using your thumbnail and pencil to check the proportions of different areas or objects within a still life. </a:t>
            </a:r>
          </a:p>
          <a:p>
            <a:endParaRPr lang="en-US" dirty="0"/>
          </a:p>
          <a:p>
            <a:r>
              <a:rPr lang="en-US" dirty="0"/>
              <a:t>Ex. See what should be EQUAL in size and adjust drawing accordingly.</a:t>
            </a:r>
          </a:p>
          <a:p>
            <a:endParaRPr lang="en-US" dirty="0"/>
          </a:p>
          <a:p>
            <a:r>
              <a:rPr lang="en-US" dirty="0"/>
              <a:t>Make sure your arm is locked into place. (if you move it, closer in or further out, it will measure size inaccurately)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9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2: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art of drawing solid objects on a two-dimensional surface so as to give the right impression of their height, width, depth, and position in relation to each other when viewed from a particular point.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23" y="3506889"/>
            <a:ext cx="4253753" cy="2805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61" y="3167860"/>
            <a:ext cx="4368053" cy="30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and Other Tips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24" y="1690688"/>
            <a:ext cx="5748502" cy="4351338"/>
          </a:xfr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1825625"/>
            <a:ext cx="40619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Remember that some shapes change based on angle. </a:t>
            </a:r>
          </a:p>
          <a:p>
            <a:endParaRPr lang="en-US" dirty="0"/>
          </a:p>
          <a:p>
            <a:r>
              <a:rPr lang="en-US" dirty="0"/>
              <a:t>(Ex. A circle may only be a circle from the top view. It will flatten or stretch as the angle changes).</a:t>
            </a:r>
          </a:p>
        </p:txBody>
      </p:sp>
    </p:spTree>
    <p:extLst>
      <p:ext uri="{BB962C8B-B14F-4D97-AF65-F5344CB8AC3E}">
        <p14:creationId xmlns:p14="http://schemas.microsoft.com/office/powerpoint/2010/main" val="126583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3-4: Shading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1825625"/>
            <a:ext cx="109426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Shading- Pay attention to light source. </a:t>
            </a:r>
          </a:p>
          <a:p>
            <a:r>
              <a:rPr lang="en-US" dirty="0"/>
              <a:t>2H- Use for LIGHT shading</a:t>
            </a:r>
          </a:p>
          <a:p>
            <a:r>
              <a:rPr lang="en-US" dirty="0"/>
              <a:t>HB (#2 Pencil)- Use for MEDIUM shading</a:t>
            </a:r>
          </a:p>
          <a:p>
            <a:r>
              <a:rPr lang="en-US" dirty="0"/>
              <a:t>4B- Use for DARK shading</a:t>
            </a:r>
          </a:p>
          <a:p>
            <a:endParaRPr lang="en-US" dirty="0"/>
          </a:p>
          <a:p>
            <a:r>
              <a:rPr lang="en-US" dirty="0"/>
              <a:t>Start LIGHT, then LAYER. </a:t>
            </a:r>
          </a:p>
          <a:p>
            <a:r>
              <a:rPr lang="en-US" dirty="0"/>
              <a:t>You can always add more but can only take off so much.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19" y="365125"/>
            <a:ext cx="4070455" cy="62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painting or drawing of an arrangement of objects, typically including fruit and flowers and objects contrasting with these in texture, such as bowls and glassware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3037" y="3630126"/>
            <a:ext cx="3048561" cy="3495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2" y="235771"/>
            <a:ext cx="10515600" cy="1325563"/>
          </a:xfrm>
        </p:spPr>
        <p:txBody>
          <a:bodyPr/>
          <a:lstStyle/>
          <a:p>
            <a:r>
              <a:rPr lang="en-US" dirty="0"/>
              <a:t>Directional Mark-Making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" y="1433048"/>
            <a:ext cx="10515600" cy="4351338"/>
          </a:xfrm>
        </p:spPr>
        <p:txBody>
          <a:bodyPr/>
          <a:lstStyle/>
          <a:p>
            <a:r>
              <a:rPr lang="en-US" dirty="0"/>
              <a:t>As you continue shading, pay attention to the shape of the </a:t>
            </a:r>
            <a:r>
              <a:rPr lang="en-US" b="1" dirty="0"/>
              <a:t>form </a:t>
            </a:r>
            <a:r>
              <a:rPr lang="en-US" dirty="0"/>
              <a:t>(3D Object) that you are drawing and use </a:t>
            </a:r>
            <a:r>
              <a:rPr lang="en-US" b="1" dirty="0"/>
              <a:t>Directional Mark-Making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dirty="0"/>
              <a:t>add shading or tiny lines to show bends and curves of objects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26" y="2097741"/>
            <a:ext cx="1636144" cy="1672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76" y="2643732"/>
            <a:ext cx="3610796" cy="2817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71" y="3496157"/>
            <a:ext cx="2747233" cy="1633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3496157"/>
            <a:ext cx="2936494" cy="17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2" y="235771"/>
            <a:ext cx="10515600" cy="1325563"/>
          </a:xfrm>
        </p:spPr>
        <p:txBody>
          <a:bodyPr/>
          <a:lstStyle/>
          <a:p>
            <a:r>
              <a:rPr lang="en-US" dirty="0"/>
              <a:t>You Can Start with Contour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2" y="3864802"/>
            <a:ext cx="4359122" cy="2812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2" y="1561334"/>
            <a:ext cx="3684478" cy="2384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77" y="1830474"/>
            <a:ext cx="7356290" cy="42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81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18" y="-92038"/>
            <a:ext cx="10515600" cy="1325563"/>
          </a:xfrm>
        </p:spPr>
        <p:txBody>
          <a:bodyPr/>
          <a:lstStyle/>
          <a:p>
            <a:r>
              <a:rPr lang="en-US" dirty="0"/>
              <a:t>Tortillions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90" y="3028848"/>
            <a:ext cx="5012777" cy="3725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52" y="3045568"/>
            <a:ext cx="2197100" cy="370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80" y="914559"/>
            <a:ext cx="8892987" cy="18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99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63" y="640932"/>
            <a:ext cx="8465940" cy="5982598"/>
          </a:xfrm>
        </p:spPr>
      </p:pic>
    </p:spTree>
    <p:extLst>
      <p:ext uri="{BB962C8B-B14F-4D97-AF65-F5344CB8AC3E}">
        <p14:creationId xmlns:p14="http://schemas.microsoft.com/office/powerpoint/2010/main" val="95682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2" y="538999"/>
            <a:ext cx="8941982" cy="63190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6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5: Double check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53" y="13513"/>
            <a:ext cx="3802493" cy="684448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10"/>
            <a:ext cx="10515600" cy="1325563"/>
          </a:xfrm>
        </p:spPr>
        <p:txBody>
          <a:bodyPr/>
          <a:lstStyle/>
          <a:p>
            <a:r>
              <a:rPr lang="en-US" dirty="0"/>
              <a:t>What We Will Be Doing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764" y="1239025"/>
            <a:ext cx="5179828" cy="437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 a still life with 5 complex objects around the classroom WITH PERMISSION.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Glass</a:t>
            </a:r>
          </a:p>
          <a:p>
            <a:r>
              <a:rPr lang="en-US" dirty="0"/>
              <a:t>1 Metal</a:t>
            </a:r>
          </a:p>
          <a:p>
            <a:r>
              <a:rPr lang="en-US" dirty="0"/>
              <a:t>1 Wood</a:t>
            </a:r>
          </a:p>
          <a:p>
            <a:r>
              <a:rPr lang="en-US" dirty="0"/>
              <a:t>1 Fabric</a:t>
            </a:r>
          </a:p>
          <a:p>
            <a:r>
              <a:rPr lang="en-US" dirty="0"/>
              <a:t>1 Free Choice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037" y="6198781"/>
            <a:ext cx="10696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  <a:r>
              <a:rPr lang="en-US" sz="2500" b="1" dirty="0"/>
              <a:t>Pro Tip- Take photo of arrangement so set up is easy the next day*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65" y="993541"/>
            <a:ext cx="5737925" cy="43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Will Be Creating A “ Still Life” Drawing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1766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Observational skills, to “see” like an artist</a:t>
            </a:r>
          </a:p>
          <a:p>
            <a:endParaRPr lang="en-US" sz="3000" dirty="0"/>
          </a:p>
          <a:p>
            <a:r>
              <a:rPr lang="en-US" sz="3000" dirty="0"/>
              <a:t>Shading skills</a:t>
            </a:r>
          </a:p>
          <a:p>
            <a:endParaRPr lang="en-US" sz="3000" dirty="0"/>
          </a:p>
          <a:p>
            <a:r>
              <a:rPr lang="en-US" sz="3000" dirty="0"/>
              <a:t>Proportion</a:t>
            </a:r>
          </a:p>
          <a:p>
            <a:endParaRPr lang="en-US" sz="3000" dirty="0"/>
          </a:p>
          <a:p>
            <a:r>
              <a:rPr lang="en-US" sz="3000" dirty="0"/>
              <a:t>3D Rendering with Tone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59DD40-21FA-4647-A5D5-77180544C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364" y="3021765"/>
            <a:ext cx="6638092" cy="3733927"/>
          </a:xfrm>
        </p:spPr>
      </p:pic>
    </p:spTree>
    <p:extLst>
      <p:ext uri="{BB962C8B-B14F-4D97-AF65-F5344CB8AC3E}">
        <p14:creationId xmlns:p14="http://schemas.microsoft.com/office/powerpoint/2010/main" val="63453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View Finder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1453173"/>
            <a:ext cx="3664322" cy="44984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5" y="1287707"/>
            <a:ext cx="6218592" cy="46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6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694"/>
            <a:ext cx="5989312" cy="79857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02" y="-318378"/>
            <a:ext cx="6826525" cy="7575321"/>
          </a:xfrm>
        </p:spPr>
      </p:pic>
    </p:spTree>
    <p:extLst>
      <p:ext uri="{BB962C8B-B14F-4D97-AF65-F5344CB8AC3E}">
        <p14:creationId xmlns:p14="http://schemas.microsoft.com/office/powerpoint/2010/main" val="139063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View Finder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37" y="1969060"/>
            <a:ext cx="4351338" cy="435133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969060"/>
            <a:ext cx="6315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Observational skills, to “see” like an artist</a:t>
            </a:r>
          </a:p>
          <a:p>
            <a:endParaRPr lang="en-US" sz="3000" dirty="0"/>
          </a:p>
          <a:p>
            <a:r>
              <a:rPr lang="en-US" sz="3000" dirty="0"/>
              <a:t>Shading skills</a:t>
            </a:r>
          </a:p>
          <a:p>
            <a:endParaRPr lang="en-US" sz="3000" dirty="0"/>
          </a:p>
          <a:p>
            <a:r>
              <a:rPr lang="en-US" sz="3000" dirty="0"/>
              <a:t>Proportion</a:t>
            </a:r>
          </a:p>
          <a:p>
            <a:endParaRPr lang="en-US" sz="3000" dirty="0"/>
          </a:p>
          <a:p>
            <a:r>
              <a:rPr lang="en-US" sz="3000" dirty="0"/>
              <a:t>3D Rendering with Tone</a:t>
            </a:r>
          </a:p>
        </p:txBody>
      </p:sp>
    </p:spTree>
    <p:extLst>
      <p:ext uri="{BB962C8B-B14F-4D97-AF65-F5344CB8AC3E}">
        <p14:creationId xmlns:p14="http://schemas.microsoft.com/office/powerpoint/2010/main" val="160178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Be Graded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Observational skills, to “see” like an artist</a:t>
            </a:r>
          </a:p>
          <a:p>
            <a:endParaRPr lang="en-US" dirty="0"/>
          </a:p>
          <a:p>
            <a:r>
              <a:rPr lang="en-US" dirty="0"/>
              <a:t>Shading skill</a:t>
            </a:r>
          </a:p>
          <a:p>
            <a:endParaRPr lang="en-US" dirty="0"/>
          </a:p>
          <a:p>
            <a:r>
              <a:rPr lang="en-US" dirty="0"/>
              <a:t>Proportion</a:t>
            </a:r>
          </a:p>
          <a:p>
            <a:endParaRPr lang="en-US" dirty="0"/>
          </a:p>
          <a:p>
            <a:r>
              <a:rPr lang="en-US" dirty="0"/>
              <a:t>3D Rendering with Tone</a:t>
            </a:r>
          </a:p>
          <a:p>
            <a:endParaRPr lang="en-US" dirty="0"/>
          </a:p>
          <a:p>
            <a:r>
              <a:rPr lang="en-US" dirty="0"/>
              <a:t>Craftsmanship/ 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82866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D66B-D92C-AF47-9459-9E7C593F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11AA-789E-3E42-84C2-E7A74CAF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648</Words>
  <Application>Microsoft Macintosh PowerPoint</Application>
  <PresentationFormat>Widescreen</PresentationFormat>
  <Paragraphs>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Still Life</vt:lpstr>
      <vt:lpstr>Still Life</vt:lpstr>
      <vt:lpstr>What We Will Be Doing</vt:lpstr>
      <vt:lpstr>Why We Will Be Creating A “ Still Life” Drawing</vt:lpstr>
      <vt:lpstr>Using a View Finder</vt:lpstr>
      <vt:lpstr>PowerPoint Presentation</vt:lpstr>
      <vt:lpstr>Use of View Finder</vt:lpstr>
      <vt:lpstr>What You Will Be Graded On</vt:lpstr>
      <vt:lpstr>Shading Practice</vt:lpstr>
      <vt:lpstr>Day 1: Proportion. </vt:lpstr>
      <vt:lpstr>Day 1 Tips:</vt:lpstr>
      <vt:lpstr>PowerPoint Presentation</vt:lpstr>
      <vt:lpstr>PowerPoint Presentation</vt:lpstr>
      <vt:lpstr>Sighting Techniques</vt:lpstr>
      <vt:lpstr>Sighting Techniques</vt:lpstr>
      <vt:lpstr>Sighting Techniques</vt:lpstr>
      <vt:lpstr>Day 2: Perspective</vt:lpstr>
      <vt:lpstr>How To and Other Tips</vt:lpstr>
      <vt:lpstr>Day 3-4: Shading</vt:lpstr>
      <vt:lpstr>Directional Mark-Making</vt:lpstr>
      <vt:lpstr>You Can Start with Contour Lines</vt:lpstr>
      <vt:lpstr>Tortillions</vt:lpstr>
      <vt:lpstr>PowerPoint Presentation</vt:lpstr>
      <vt:lpstr>PowerPoint Presentation</vt:lpstr>
      <vt:lpstr>Day 5: Double check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 Life</dc:title>
  <dc:creator>Microsoft Office User</dc:creator>
  <cp:lastModifiedBy>Alyssa Harper</cp:lastModifiedBy>
  <cp:revision>24</cp:revision>
  <dcterms:created xsi:type="dcterms:W3CDTF">2017-12-06T17:10:12Z</dcterms:created>
  <dcterms:modified xsi:type="dcterms:W3CDTF">2020-01-22T21:34:21Z</dcterms:modified>
</cp:coreProperties>
</file>